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9"/>
  </p:notesMasterIdLst>
  <p:handoutMasterIdLst>
    <p:handoutMasterId r:id="rId70"/>
  </p:handoutMasterIdLst>
  <p:sldIdLst>
    <p:sldId id="256" r:id="rId2"/>
    <p:sldId id="257" r:id="rId3"/>
    <p:sldId id="258" r:id="rId4"/>
    <p:sldId id="265" r:id="rId5"/>
    <p:sldId id="288" r:id="rId6"/>
    <p:sldId id="289" r:id="rId7"/>
    <p:sldId id="290" r:id="rId8"/>
    <p:sldId id="269" r:id="rId9"/>
    <p:sldId id="259" r:id="rId10"/>
    <p:sldId id="270" r:id="rId11"/>
    <p:sldId id="276" r:id="rId12"/>
    <p:sldId id="305" r:id="rId13"/>
    <p:sldId id="261" r:id="rId14"/>
    <p:sldId id="272" r:id="rId15"/>
    <p:sldId id="310" r:id="rId16"/>
    <p:sldId id="275" r:id="rId17"/>
    <p:sldId id="333" r:id="rId18"/>
    <p:sldId id="273" r:id="rId19"/>
    <p:sldId id="260" r:id="rId20"/>
    <p:sldId id="277" r:id="rId21"/>
    <p:sldId id="320" r:id="rId22"/>
    <p:sldId id="341" r:id="rId23"/>
    <p:sldId id="321" r:id="rId24"/>
    <p:sldId id="342" r:id="rId25"/>
    <p:sldId id="282" r:id="rId26"/>
    <p:sldId id="322" r:id="rId27"/>
    <p:sldId id="323" r:id="rId28"/>
    <p:sldId id="325" r:id="rId29"/>
    <p:sldId id="324" r:id="rId30"/>
    <p:sldId id="278" r:id="rId31"/>
    <p:sldId id="283" r:id="rId32"/>
    <p:sldId id="327" r:id="rId33"/>
    <p:sldId id="293" r:id="rId34"/>
    <p:sldId id="284" r:id="rId35"/>
    <p:sldId id="344" r:id="rId36"/>
    <p:sldId id="262" r:id="rId37"/>
    <p:sldId id="286" r:id="rId38"/>
    <p:sldId id="300" r:id="rId39"/>
    <p:sldId id="337" r:id="rId40"/>
    <p:sldId id="332" r:id="rId41"/>
    <p:sldId id="312" r:id="rId42"/>
    <p:sldId id="301" r:id="rId43"/>
    <p:sldId id="330" r:id="rId44"/>
    <p:sldId id="336" r:id="rId45"/>
    <p:sldId id="304" r:id="rId46"/>
    <p:sldId id="294" r:id="rId47"/>
    <p:sldId id="299" r:id="rId48"/>
    <p:sldId id="334" r:id="rId49"/>
    <p:sldId id="279" r:id="rId50"/>
    <p:sldId id="340" r:id="rId51"/>
    <p:sldId id="339" r:id="rId52"/>
    <p:sldId id="306" r:id="rId53"/>
    <p:sldId id="307" r:id="rId54"/>
    <p:sldId id="338" r:id="rId55"/>
    <p:sldId id="347" r:id="rId56"/>
    <p:sldId id="348" r:id="rId57"/>
    <p:sldId id="346" r:id="rId58"/>
    <p:sldId id="349" r:id="rId59"/>
    <p:sldId id="308" r:id="rId60"/>
    <p:sldId id="328" r:id="rId61"/>
    <p:sldId id="309" r:id="rId62"/>
    <p:sldId id="331" r:id="rId63"/>
    <p:sldId id="329" r:id="rId64"/>
    <p:sldId id="343" r:id="rId65"/>
    <p:sldId id="350" r:id="rId66"/>
    <p:sldId id="351" r:id="rId67"/>
    <p:sldId id="352"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258"/>
            <p14:sldId id="265"/>
            <p14:sldId id="288"/>
            <p14:sldId id="289"/>
            <p14:sldId id="290"/>
            <p14:sldId id="269"/>
          </p14:sldIdLst>
        </p14:section>
        <p14:section name="データセット" id="{824B3EBD-D20D-47C5-8449-3858C7AE8F75}">
          <p14:sldIdLst>
            <p14:sldId id="259"/>
            <p14:sldId id="270"/>
            <p14:sldId id="276"/>
            <p14:sldId id="305"/>
          </p14:sldIdLst>
        </p14:section>
        <p14:section name="要素技術" id="{06651500-9F65-4E05-9904-98DB0DD17F79}">
          <p14:sldIdLst>
            <p14:sldId id="261"/>
            <p14:sldId id="272"/>
            <p14:sldId id="310"/>
            <p14:sldId id="275"/>
            <p14:sldId id="333"/>
            <p14:sldId id="273"/>
          </p14:sldIdLst>
        </p14:section>
        <p14:section name="実験設定" id="{57D13AC2-5BAF-4A05-8C94-90F750AD787E}">
          <p14:sldIdLst>
            <p14:sldId id="260"/>
            <p14:sldId id="277"/>
            <p14:sldId id="320"/>
            <p14:sldId id="341"/>
            <p14:sldId id="321"/>
            <p14:sldId id="342"/>
            <p14:sldId id="282"/>
            <p14:sldId id="322"/>
            <p14:sldId id="323"/>
            <p14:sldId id="325"/>
            <p14:sldId id="324"/>
            <p14:sldId id="278"/>
            <p14:sldId id="283"/>
            <p14:sldId id="327"/>
            <p14:sldId id="293"/>
            <p14:sldId id="284"/>
            <p14:sldId id="344"/>
          </p14:sldIdLst>
        </p14:section>
        <p14:section name="結果・考察" id="{828C8D22-B344-4004-83A3-6AAF5B2929D4}">
          <p14:sldIdLst>
            <p14:sldId id="262"/>
            <p14:sldId id="286"/>
            <p14:sldId id="300"/>
            <p14:sldId id="337"/>
          </p14:sldIdLst>
        </p14:section>
        <p14:section name="まとめ・課題" id="{1CDB7562-F34D-405E-9325-C263D6928193}">
          <p14:sldIdLst>
            <p14:sldId id="332"/>
            <p14:sldId id="312"/>
            <p14:sldId id="301"/>
            <p14:sldId id="330"/>
            <p14:sldId id="336"/>
          </p14:sldIdLst>
        </p14:section>
        <p14:section name="予備" id="{BBFA7761-7406-4169-9063-D47FBB3FFA2F}">
          <p14:sldIdLst>
            <p14:sldId id="304"/>
            <p14:sldId id="294"/>
            <p14:sldId id="299"/>
            <p14:sldId id="334"/>
            <p14:sldId id="279"/>
            <p14:sldId id="340"/>
            <p14:sldId id="339"/>
            <p14:sldId id="306"/>
            <p14:sldId id="307"/>
            <p14:sldId id="338"/>
            <p14:sldId id="347"/>
            <p14:sldId id="348"/>
            <p14:sldId id="346"/>
            <p14:sldId id="349"/>
            <p14:sldId id="308"/>
            <p14:sldId id="328"/>
            <p14:sldId id="309"/>
            <p14:sldId id="331"/>
            <p14:sldId id="329"/>
            <p14:sldId id="343"/>
            <p14:sldId id="350"/>
            <p14:sldId id="351"/>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D7D31"/>
    <a:srgbClr val="B7E7D6"/>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3841" autoAdjust="0"/>
  </p:normalViewPr>
  <p:slideViewPr>
    <p:cSldViewPr snapToGrid="0">
      <p:cViewPr varScale="1">
        <p:scale>
          <a:sx n="64" d="100"/>
          <a:sy n="64" d="100"/>
        </p:scale>
        <p:origin x="996" y="66"/>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2020/4/29</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2020/4/29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「自然言語処理と深層学習に基づいた</a:t>
            </a:r>
            <a:r>
              <a:rPr lang="en-US" altLang="ja-JP" dirty="0">
                <a:solidFill>
                  <a:schemeClr val="tx1"/>
                </a:solidFill>
              </a:rPr>
              <a:t>4</a:t>
            </a:r>
            <a:r>
              <a:rPr lang="ja-JP" altLang="en-US" dirty="0">
                <a:solidFill>
                  <a:schemeClr val="tx1"/>
                </a:solidFill>
              </a:rPr>
              <a:t>コマ漫画のセリフの感情推定」と題しまして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漫画を対象としたデータセットとしては</a:t>
            </a:r>
            <a:r>
              <a:rPr kumimoji="1" lang="en-US" altLang="ja-JP" dirty="0"/>
              <a:t>Manga 109</a:t>
            </a:r>
            <a:r>
              <a:rPr kumimoji="1" lang="ja-JP" altLang="en-US" dirty="0"/>
              <a:t>が知られています</a:t>
            </a:r>
            <a:r>
              <a:rPr kumimoji="1" lang="en-US" altLang="ja-JP" dirty="0"/>
              <a:t>. </a:t>
            </a:r>
          </a:p>
          <a:p>
            <a:r>
              <a:rPr kumimoji="1" lang="ja-JP" altLang="en-US" dirty="0"/>
              <a:t>画像周りのアノテーションは充実していますが</a:t>
            </a:r>
            <a:r>
              <a:rPr kumimoji="1" lang="en-US" altLang="ja-JP" dirty="0"/>
              <a:t>, </a:t>
            </a:r>
            <a:r>
              <a:rPr kumimoji="1" lang="ja-JP" altLang="en-US" dirty="0"/>
              <a:t>作者による感情アノテーションはありません</a:t>
            </a:r>
            <a:r>
              <a:rPr kumimoji="1" lang="en-US" altLang="ja-JP" dirty="0"/>
              <a:t>.</a:t>
            </a:r>
          </a:p>
          <a:p>
            <a:r>
              <a:rPr kumimoji="1" lang="ja-JP" altLang="en-US" dirty="0"/>
              <a:t>我々がアノテートすることは可能ですが</a:t>
            </a:r>
            <a:r>
              <a:rPr kumimoji="1" lang="en-US" altLang="ja-JP" dirty="0"/>
              <a:t>, </a:t>
            </a:r>
            <a:r>
              <a:rPr kumimoji="1" lang="ja-JP" altLang="en-US" dirty="0"/>
              <a:t>アノテートされたラベルが作者の意図と異なる可能性がありあｍす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よって本実験で用いるデータセットがこの「</a:t>
            </a:r>
            <a:r>
              <a:rPr kumimoji="1" lang="en-US" altLang="ja-JP" dirty="0"/>
              <a:t>4</a:t>
            </a:r>
            <a:r>
              <a:rPr kumimoji="1" lang="ja-JP" altLang="en-US" dirty="0"/>
              <a:t>コマストーリーデータセット」です</a:t>
            </a:r>
            <a:r>
              <a:rPr kumimoji="1" lang="en-US" altLang="ja-JP" dirty="0"/>
              <a:t>.</a:t>
            </a:r>
          </a:p>
          <a:p>
            <a:r>
              <a:rPr kumimoji="1" lang="ja-JP" altLang="en-US" dirty="0"/>
              <a:t>このデータセットは複数の漫画家が同一プロットの下</a:t>
            </a:r>
            <a:r>
              <a:rPr kumimoji="1" lang="en-US" altLang="ja-JP" dirty="0"/>
              <a:t>, </a:t>
            </a:r>
            <a:r>
              <a:rPr kumimoji="1" lang="ja-JP" altLang="en-US" dirty="0"/>
              <a:t>作成しており</a:t>
            </a:r>
            <a:r>
              <a:rPr kumimoji="1" lang="en-US" altLang="ja-JP" dirty="0"/>
              <a:t>, </a:t>
            </a:r>
            <a:r>
              <a:rPr kumimoji="1" lang="ja-JP" altLang="en-US" dirty="0"/>
              <a:t>いくつかのタッチに分かれています</a:t>
            </a:r>
            <a:r>
              <a:rPr kumimoji="1" lang="en-US" altLang="ja-JP" dirty="0"/>
              <a:t>.</a:t>
            </a:r>
          </a:p>
          <a:p>
            <a:r>
              <a:rPr kumimoji="1" lang="ja-JP" altLang="en-US" dirty="0"/>
              <a:t>そして作者による感情アノテーションがされていることが大きな特徴です</a:t>
            </a:r>
            <a:r>
              <a:rPr kumimoji="1" lang="en-US" altLang="ja-JP" dirty="0"/>
              <a:t>.</a:t>
            </a:r>
          </a:p>
          <a:p>
            <a:endParaRPr kumimoji="1" lang="en-US" altLang="ja-JP" dirty="0"/>
          </a:p>
          <a:p>
            <a:r>
              <a:rPr kumimoji="1" lang="ja-JP" altLang="en-US" dirty="0"/>
              <a:t>図の通り</a:t>
            </a:r>
            <a:r>
              <a:rPr kumimoji="1" lang="en-US" altLang="ja-JP" dirty="0"/>
              <a:t>, </a:t>
            </a:r>
            <a:r>
              <a:rPr kumimoji="1" lang="ja-JP" altLang="en-US" dirty="0"/>
              <a:t>女性の発言に対して</a:t>
            </a:r>
            <a:r>
              <a:rPr kumimoji="1" lang="en-US" altLang="ja-JP" dirty="0"/>
              <a:t>, </a:t>
            </a:r>
            <a:r>
              <a:rPr kumimoji="1" lang="ja-JP" altLang="en-US" dirty="0"/>
              <a:t>右側は</a:t>
            </a:r>
            <a:r>
              <a:rPr kumimoji="1" lang="en-US" altLang="ja-JP" dirty="0"/>
              <a:t>”</a:t>
            </a:r>
            <a:r>
              <a:rPr kumimoji="1" lang="ja-JP" altLang="en-US" dirty="0"/>
              <a:t>喜楽</a:t>
            </a:r>
            <a:r>
              <a:rPr kumimoji="1" lang="en-US" altLang="ja-JP" dirty="0"/>
              <a:t>”, </a:t>
            </a:r>
            <a:r>
              <a:rPr kumimoji="1" lang="ja-JP" altLang="en-US" dirty="0"/>
              <a:t>左側は</a:t>
            </a:r>
            <a:r>
              <a:rPr kumimoji="1" lang="en-US" altLang="ja-JP" dirty="0"/>
              <a:t>”</a:t>
            </a:r>
            <a:r>
              <a:rPr kumimoji="1" lang="ja-JP" altLang="en-US" dirty="0"/>
              <a:t>ニュートラル</a:t>
            </a:r>
            <a:r>
              <a:rPr kumimoji="1" lang="en-US" altLang="ja-JP" dirty="0"/>
              <a:t>”</a:t>
            </a:r>
            <a:r>
              <a:rPr kumimoji="1" lang="ja-JP" altLang="en-US" dirty="0"/>
              <a:t>と設定しており</a:t>
            </a:r>
            <a:r>
              <a:rPr kumimoji="1" lang="en-US" altLang="ja-JP" dirty="0"/>
              <a:t>, </a:t>
            </a:r>
          </a:p>
          <a:p>
            <a:r>
              <a:rPr kumimoji="1" lang="ja-JP" altLang="en-US" dirty="0"/>
              <a:t>同一プロットであっても作者の感性によって感情ラベルのつけ方が異なることが分かります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9920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このデータセットはこれらの５つのタッチがあり</a:t>
            </a:r>
            <a:r>
              <a:rPr kumimoji="1" lang="en-US" altLang="ja-JP" dirty="0"/>
              <a:t>, </a:t>
            </a:r>
            <a:r>
              <a:rPr kumimoji="1" lang="ja-JP" altLang="en-US" dirty="0"/>
              <a:t>それぞれ</a:t>
            </a:r>
            <a:r>
              <a:rPr kumimoji="1" lang="en-US" altLang="ja-JP" dirty="0"/>
              <a:t>10</a:t>
            </a:r>
            <a:r>
              <a:rPr kumimoji="1" lang="ja-JP" altLang="en-US" dirty="0"/>
              <a:t>話まで存在します</a:t>
            </a:r>
            <a:r>
              <a:rPr kumimoji="1" lang="en-US" altLang="ja-JP" dirty="0"/>
              <a:t>.</a:t>
            </a:r>
          </a:p>
          <a:p>
            <a:r>
              <a:rPr kumimoji="1" lang="ja-JP" altLang="en-US" dirty="0"/>
              <a:t>そして感情ラベルとしては</a:t>
            </a:r>
            <a:r>
              <a:rPr kumimoji="1" lang="en-US" altLang="ja-JP" dirty="0"/>
              <a:t>, </a:t>
            </a:r>
            <a:r>
              <a:rPr kumimoji="1" lang="ja-JP" altLang="en-US" dirty="0"/>
              <a:t>ニュートラル</a:t>
            </a:r>
            <a:r>
              <a:rPr kumimoji="1" lang="en-US" altLang="ja-JP" dirty="0"/>
              <a:t>, </a:t>
            </a:r>
            <a:r>
              <a:rPr kumimoji="1" lang="ja-JP" altLang="en-US" dirty="0"/>
              <a:t>喜楽</a:t>
            </a:r>
            <a:r>
              <a:rPr kumimoji="1" lang="en-US" altLang="ja-JP" dirty="0"/>
              <a:t>, </a:t>
            </a:r>
            <a:r>
              <a:rPr kumimoji="1" lang="ja-JP" altLang="en-US" dirty="0"/>
              <a:t>驚愕</a:t>
            </a:r>
            <a:r>
              <a:rPr kumimoji="1" lang="en-US" altLang="ja-JP" dirty="0"/>
              <a:t>, </a:t>
            </a:r>
            <a:r>
              <a:rPr kumimoji="1" lang="ja-JP" altLang="en-US" dirty="0"/>
              <a:t>恐怖</a:t>
            </a:r>
            <a:r>
              <a:rPr kumimoji="1" lang="en-US" altLang="ja-JP" dirty="0"/>
              <a:t>, </a:t>
            </a:r>
            <a:r>
              <a:rPr kumimoji="1" lang="ja-JP" altLang="en-US" dirty="0"/>
              <a:t>悲哀</a:t>
            </a:r>
            <a:r>
              <a:rPr kumimoji="1" lang="en-US" altLang="ja-JP" dirty="0"/>
              <a:t>, </a:t>
            </a:r>
            <a:r>
              <a:rPr kumimoji="1" lang="ja-JP" altLang="en-US" dirty="0"/>
              <a:t>憤怒</a:t>
            </a:r>
            <a:r>
              <a:rPr kumimoji="1" lang="en-US" altLang="ja-JP" dirty="0"/>
              <a:t>, </a:t>
            </a:r>
            <a:r>
              <a:rPr kumimoji="1" lang="ja-JP" altLang="en-US" dirty="0"/>
              <a:t>嫌悪の７種類存在します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286487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次に要素技術について説明します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279713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単語の分散表現とは単語の意味を踏まえたベクトル表現であり</a:t>
            </a:r>
            <a:r>
              <a:rPr kumimoji="1" lang="en-US" altLang="ja-JP" dirty="0"/>
              <a:t>,</a:t>
            </a:r>
          </a:p>
          <a:p>
            <a:pPr marL="0" indent="0">
              <a:buNone/>
            </a:pPr>
            <a:r>
              <a:rPr lang="ja-JP" altLang="en-US" sz="1200" dirty="0">
                <a:solidFill>
                  <a:schemeClr val="tx1">
                    <a:lumMod val="95000"/>
                  </a:schemeClr>
                </a:solidFill>
              </a:rPr>
              <a:t>「王様」</a:t>
            </a:r>
            <a:r>
              <a:rPr lang="en-US" altLang="ja-JP" sz="1200" dirty="0">
                <a:solidFill>
                  <a:schemeClr val="tx1">
                    <a:lumMod val="95000"/>
                  </a:schemeClr>
                </a:solidFill>
              </a:rPr>
              <a:t>-</a:t>
            </a:r>
            <a:r>
              <a:rPr lang="ja-JP" altLang="en-US" sz="1200" dirty="0">
                <a:solidFill>
                  <a:schemeClr val="tx1">
                    <a:lumMod val="95000"/>
                  </a:schemeClr>
                </a:solidFill>
              </a:rPr>
              <a:t>「男」</a:t>
            </a:r>
            <a:r>
              <a:rPr lang="en-US" altLang="ja-JP" sz="1200" dirty="0">
                <a:solidFill>
                  <a:schemeClr val="tx1">
                    <a:lumMod val="95000"/>
                  </a:schemeClr>
                </a:solidFill>
              </a:rPr>
              <a:t>+</a:t>
            </a:r>
            <a:r>
              <a:rPr lang="ja-JP" altLang="en-US" sz="1200" dirty="0">
                <a:solidFill>
                  <a:schemeClr val="tx1">
                    <a:lumMod val="95000"/>
                  </a:schemeClr>
                </a:solidFill>
              </a:rPr>
              <a:t>「女」</a:t>
            </a:r>
            <a:r>
              <a:rPr lang="en-US" altLang="ja-JP" sz="1200" dirty="0">
                <a:solidFill>
                  <a:schemeClr val="tx1">
                    <a:lumMod val="95000"/>
                  </a:schemeClr>
                </a:solidFill>
              </a:rPr>
              <a:t>=</a:t>
            </a:r>
            <a:r>
              <a:rPr lang="ja-JP" altLang="en-US" sz="1200" dirty="0">
                <a:solidFill>
                  <a:schemeClr val="tx1">
                    <a:lumMod val="95000"/>
                  </a:schemeClr>
                </a:solidFill>
              </a:rPr>
              <a:t>「女王」</a:t>
            </a:r>
            <a:endParaRPr lang="en-US" altLang="ja-JP" sz="1200" dirty="0">
              <a:solidFill>
                <a:schemeClr val="tx1">
                  <a:lumMod val="95000"/>
                </a:schemeClr>
              </a:solidFill>
            </a:endParaRPr>
          </a:p>
          <a:p>
            <a:pPr marL="0" indent="0">
              <a:buNone/>
            </a:pPr>
            <a:r>
              <a:rPr lang="ja-JP" altLang="en-US" sz="1200" dirty="0" err="1">
                <a:solidFill>
                  <a:schemeClr val="tx1">
                    <a:lumMod val="95000"/>
                  </a:schemeClr>
                </a:solidFill>
              </a:rPr>
              <a:t>のような</a:t>
            </a:r>
            <a:r>
              <a:rPr lang="ja-JP" altLang="en-US" sz="1200" dirty="0">
                <a:solidFill>
                  <a:schemeClr val="tx1">
                    <a:lumMod val="95000"/>
                  </a:schemeClr>
                </a:solidFill>
              </a:rPr>
              <a:t>単語間の意味における演算などが可能になります</a:t>
            </a:r>
            <a:r>
              <a:rPr lang="en-US" altLang="ja-JP" sz="1200" dirty="0">
                <a:solidFill>
                  <a:schemeClr val="tx1">
                    <a:lumMod val="95000"/>
                  </a:schemeClr>
                </a:solidFill>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5785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Word2Vec</a:t>
            </a:r>
            <a:r>
              <a:rPr kumimoji="1" lang="ja-JP" altLang="en-US" dirty="0"/>
              <a:t>がその単語の分散表現を得る手法の一つで</a:t>
            </a:r>
            <a:r>
              <a:rPr kumimoji="1" lang="en-US" altLang="ja-JP" dirty="0"/>
              <a:t>,</a:t>
            </a:r>
          </a:p>
          <a:p>
            <a:r>
              <a:rPr kumimoji="1" lang="ja-JP" altLang="en-US" dirty="0"/>
              <a:t>これら</a:t>
            </a:r>
            <a:r>
              <a:rPr kumimoji="1" lang="en-US" altLang="ja-JP" dirty="0"/>
              <a:t>2</a:t>
            </a:r>
            <a:r>
              <a:rPr kumimoji="1" lang="ja-JP" altLang="en-US" dirty="0" err="1"/>
              <a:t>つの</a:t>
            </a:r>
            <a:r>
              <a:rPr kumimoji="1" lang="ja-JP" altLang="en-US" dirty="0"/>
              <a:t>学習方法があります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418571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本実験ではこのような大規模コーパスを用いて事前学習させたものを使用しました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4368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Long short-term memory</a:t>
            </a:r>
            <a:r>
              <a:rPr kumimoji="1" lang="ja-JP" altLang="en-US" sz="1200" b="0" i="0" kern="1200" dirty="0">
                <a:solidFill>
                  <a:schemeClr val="tx1"/>
                </a:solidFill>
                <a:effectLst/>
                <a:latin typeface="+mn-lt"/>
                <a:ea typeface="+mn-ea"/>
                <a:cs typeface="+mn-cs"/>
              </a:rPr>
              <a:t>について説明します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これは再帰型ニューラルネットワーク</a:t>
            </a:r>
            <a:r>
              <a:rPr kumimoji="1" lang="en-US" altLang="ja-JP" sz="1200" b="0" i="0" kern="1200" dirty="0">
                <a:solidFill>
                  <a:schemeClr val="tx1"/>
                </a:solidFill>
                <a:effectLst/>
                <a:latin typeface="+mn-lt"/>
                <a:ea typeface="+mn-ea"/>
                <a:cs typeface="+mn-cs"/>
              </a:rPr>
              <a:t>, RNN </a:t>
            </a:r>
            <a:r>
              <a:rPr kumimoji="1" lang="ja-JP" altLang="en-US" sz="1200" b="0" i="0" kern="1200" dirty="0">
                <a:solidFill>
                  <a:schemeClr val="tx1"/>
                </a:solidFill>
                <a:effectLst/>
                <a:latin typeface="+mn-lt"/>
                <a:ea typeface="+mn-ea"/>
                <a:cs typeface="+mn-cs"/>
              </a:rPr>
              <a:t>の一種ですが</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RNN</a:t>
            </a:r>
            <a:r>
              <a:rPr kumimoji="1" lang="ja-JP" altLang="en-US" sz="1200" b="0" i="0" kern="1200" dirty="0">
                <a:solidFill>
                  <a:schemeClr val="tx1"/>
                </a:solidFill>
                <a:effectLst/>
                <a:latin typeface="+mn-lt"/>
                <a:ea typeface="+mn-ea"/>
                <a:cs typeface="+mn-cs"/>
              </a:rPr>
              <a:t>の従来の問題点である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長期依存性や勾配消失</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勾配爆発を改善したネットワークです</a:t>
            </a: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779903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次に実験手順および設定について説明します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242207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r>
              <a:rPr kumimoji="1" lang="en-US" altLang="ja-JP" dirty="0"/>
              <a:t>Doc2Vec</a:t>
            </a:r>
            <a:r>
              <a:rPr kumimoji="1" lang="ja-JP" altLang="en-US" dirty="0"/>
              <a:t>で得たセリフの分散表現を用いた感情推定を行います</a:t>
            </a:r>
            <a:r>
              <a:rPr kumimoji="1" lang="en-US" altLang="ja-JP" dirty="0"/>
              <a:t>.</a:t>
            </a:r>
          </a:p>
          <a:p>
            <a:r>
              <a:rPr kumimoji="1" lang="ja-JP" altLang="en-US" dirty="0"/>
              <a:t>しかし</a:t>
            </a:r>
            <a:r>
              <a:rPr kumimoji="1" lang="en-US" altLang="ja-JP" dirty="0"/>
              <a:t>, </a:t>
            </a:r>
            <a:r>
              <a:rPr kumimoji="1" lang="ja-JP" altLang="en-US" dirty="0"/>
              <a:t>データ数と解析の難しさの問題から</a:t>
            </a:r>
            <a:r>
              <a:rPr kumimoji="1" lang="en-US" altLang="ja-JP" dirty="0"/>
              <a:t>, 7</a:t>
            </a:r>
            <a:r>
              <a:rPr kumimoji="1" lang="ja-JP" altLang="en-US" dirty="0"/>
              <a:t>種類ある感情ラベルのうち</a:t>
            </a:r>
            <a:r>
              <a:rPr kumimoji="1" lang="en-US" altLang="ja-JP" dirty="0"/>
              <a:t>,</a:t>
            </a:r>
          </a:p>
          <a:p>
            <a:r>
              <a:rPr kumimoji="1" lang="ja-JP" altLang="en-US" dirty="0"/>
              <a:t>喜楽のみを正例クラス</a:t>
            </a:r>
            <a:r>
              <a:rPr kumimoji="1" lang="en-US" altLang="ja-JP" dirty="0"/>
              <a:t>, </a:t>
            </a:r>
            <a:r>
              <a:rPr kumimoji="1" lang="ja-JP" altLang="en-US" dirty="0"/>
              <a:t>その他をすべて負例クラスとした</a:t>
            </a:r>
            <a:r>
              <a:rPr kumimoji="1" lang="en-US" altLang="ja-JP" dirty="0"/>
              <a:t>2</a:t>
            </a:r>
            <a:r>
              <a:rPr kumimoji="1" lang="ja-JP" altLang="en-US" dirty="0"/>
              <a:t>クラス分類とします</a:t>
            </a:r>
            <a:r>
              <a:rPr kumimoji="1" lang="en-US" altLang="ja-JP" dirty="0"/>
              <a:t>.</a:t>
            </a:r>
          </a:p>
          <a:p>
            <a:endParaRPr kumimoji="1" lang="en-US" altLang="ja-JP" dirty="0"/>
          </a:p>
          <a:p>
            <a:r>
              <a:rPr kumimoji="1" lang="ja-JP" altLang="en-US" dirty="0"/>
              <a:t>流れとしては</a:t>
            </a:r>
            <a:r>
              <a:rPr kumimoji="1" lang="en-US" altLang="ja-JP" dirty="0"/>
              <a:t>, </a:t>
            </a:r>
            <a:r>
              <a:rPr kumimoji="1" lang="ja-JP" altLang="en-US" dirty="0"/>
              <a:t>データセットから抽出したセリフを</a:t>
            </a:r>
            <a:r>
              <a:rPr kumimoji="1" lang="en-US" altLang="ja-JP" dirty="0" err="1"/>
              <a:t>Juman</a:t>
            </a:r>
            <a:r>
              <a:rPr kumimoji="1" lang="en-US" altLang="ja-JP" dirty="0"/>
              <a:t>++</a:t>
            </a:r>
            <a:r>
              <a:rPr kumimoji="1" lang="ja-JP" altLang="en-US" dirty="0"/>
              <a:t>を用いて分かち書きを獲得し</a:t>
            </a:r>
            <a:r>
              <a:rPr kumimoji="1" lang="en-US" altLang="ja-JP" dirty="0"/>
              <a:t>,</a:t>
            </a:r>
          </a:p>
          <a:p>
            <a:r>
              <a:rPr kumimoji="1" lang="ja-JP" altLang="en-US" dirty="0"/>
              <a:t>それを先ほど紹介した</a:t>
            </a:r>
            <a:r>
              <a:rPr kumimoji="1" lang="en-US" altLang="ja-JP" dirty="0"/>
              <a:t>Doc2Vec</a:t>
            </a:r>
            <a:r>
              <a:rPr kumimoji="1" lang="ja-JP" altLang="en-US" dirty="0"/>
              <a:t>のモデルによって</a:t>
            </a:r>
            <a:r>
              <a:rPr kumimoji="1" lang="en-US" altLang="ja-JP" dirty="0"/>
              <a:t>300</a:t>
            </a:r>
            <a:r>
              <a:rPr kumimoji="1" lang="ja-JP" altLang="en-US" dirty="0"/>
              <a:t>次元の分散表現へと変換します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では時系列を考慮しない場合の推定を</a:t>
            </a:r>
            <a:endParaRPr kumimoji="1" lang="en-US" altLang="ja-JP" dirty="0"/>
          </a:p>
          <a:p>
            <a:r>
              <a:rPr kumimoji="1" lang="ja-JP" altLang="en-US" dirty="0"/>
              <a:t>実験</a:t>
            </a:r>
            <a:r>
              <a:rPr kumimoji="1" lang="en-US" altLang="ja-JP" dirty="0"/>
              <a:t>2</a:t>
            </a:r>
            <a:r>
              <a:rPr kumimoji="1" lang="ja-JP" altLang="en-US" dirty="0"/>
              <a:t>では時系列を考慮した場合の推定を行いました</a:t>
            </a:r>
            <a:r>
              <a:rPr kumimoji="1" lang="en-US" altLang="ja-JP" dirty="0"/>
              <a:t>.</a:t>
            </a:r>
          </a:p>
          <a:p>
            <a:r>
              <a:rPr kumimoji="1" lang="ja-JP" altLang="en-US" b="1" dirty="0">
                <a:highlight>
                  <a:srgbClr val="ED7D31"/>
                </a:highlight>
              </a:rPr>
              <a:t>時系列を</a:t>
            </a:r>
            <a:r>
              <a:rPr kumimoji="1" lang="ja-JP" altLang="en-US" b="1" dirty="0"/>
              <a:t>考慮する</a:t>
            </a:r>
            <a:r>
              <a:rPr kumimoji="1" lang="ja-JP" altLang="en-US" b="1" dirty="0">
                <a:highlight>
                  <a:srgbClr val="ED7D31"/>
                </a:highlight>
              </a:rPr>
              <a:t>とは</a:t>
            </a:r>
            <a:r>
              <a:rPr kumimoji="1" lang="en-US" altLang="ja-JP" b="1" dirty="0">
                <a:highlight>
                  <a:srgbClr val="ED7D31"/>
                </a:highlight>
              </a:rPr>
              <a:t>, “</a:t>
            </a:r>
            <a:r>
              <a:rPr kumimoji="1" lang="ja-JP" altLang="en-US" b="1" dirty="0">
                <a:highlight>
                  <a:srgbClr val="ED7D31"/>
                </a:highlight>
              </a:rPr>
              <a:t>あるセリフの感情を推定したいときに</a:t>
            </a:r>
            <a:r>
              <a:rPr kumimoji="1" lang="en-US" altLang="ja-JP" b="1" dirty="0">
                <a:highlight>
                  <a:srgbClr val="ED7D31"/>
                </a:highlight>
              </a:rPr>
              <a:t>, </a:t>
            </a:r>
            <a:r>
              <a:rPr kumimoji="1" lang="ja-JP" altLang="en-US" b="1" dirty="0">
                <a:highlight>
                  <a:srgbClr val="ED7D31"/>
                </a:highlight>
              </a:rPr>
              <a:t>過去のセリフも考慮する</a:t>
            </a:r>
            <a:r>
              <a:rPr kumimoji="1" lang="en-US" altLang="ja-JP" b="1" dirty="0">
                <a:highlight>
                  <a:srgbClr val="ED7D31"/>
                </a:highlight>
              </a:rPr>
              <a:t>” </a:t>
            </a:r>
            <a:r>
              <a:rPr kumimoji="1" lang="ja-JP" altLang="en-US" b="1" dirty="0">
                <a:highlight>
                  <a:srgbClr val="ED7D31"/>
                </a:highlight>
              </a:rPr>
              <a:t>ということです</a:t>
            </a:r>
            <a:r>
              <a:rPr kumimoji="1" lang="en-US" altLang="ja-JP" b="1" dirty="0">
                <a:highlight>
                  <a:srgbClr val="ED7D31"/>
                </a:highlight>
              </a:rPr>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highlight>
                  <a:srgbClr val="ED7D31"/>
                </a:highlight>
              </a:rPr>
              <a:t>実験</a:t>
            </a:r>
            <a:r>
              <a:rPr kumimoji="1" lang="en-US" altLang="ja-JP" b="0" dirty="0">
                <a:highlight>
                  <a:srgbClr val="ED7D31"/>
                </a:highlight>
              </a:rPr>
              <a:t>1</a:t>
            </a:r>
            <a:r>
              <a:rPr kumimoji="1" lang="ja-JP" altLang="en-US" b="0" dirty="0">
                <a:highlight>
                  <a:srgbClr val="ED7D31"/>
                </a:highlight>
              </a:rPr>
              <a:t>では</a:t>
            </a:r>
            <a:r>
              <a:rPr kumimoji="1" lang="en-US" altLang="ja-JP" b="0" dirty="0">
                <a:highlight>
                  <a:srgbClr val="ED7D31"/>
                </a:highlight>
              </a:rPr>
              <a:t>1</a:t>
            </a:r>
            <a:r>
              <a:rPr kumimoji="1" lang="ja-JP" altLang="en-US" b="0" dirty="0">
                <a:highlight>
                  <a:srgbClr val="ED7D31"/>
                </a:highlight>
              </a:rPr>
              <a:t>つのセリフを入力したときに</a:t>
            </a:r>
            <a:r>
              <a:rPr kumimoji="1" lang="en-US" altLang="ja-JP" b="0" dirty="0">
                <a:highlight>
                  <a:srgbClr val="ED7D31"/>
                </a:highlight>
              </a:rPr>
              <a:t>1</a:t>
            </a:r>
            <a:r>
              <a:rPr kumimoji="1" lang="ja-JP" altLang="en-US" b="0" dirty="0">
                <a:highlight>
                  <a:srgbClr val="ED7D31"/>
                </a:highlight>
              </a:rPr>
              <a:t>つの感情ラベルを出力します</a:t>
            </a:r>
            <a:r>
              <a:rPr kumimoji="1" lang="en-US" altLang="ja-JP" b="0" dirty="0">
                <a:highlight>
                  <a:srgbClr val="ED7D31"/>
                </a:highlight>
              </a:rPr>
              <a:t>.</a:t>
            </a:r>
          </a:p>
          <a:p>
            <a:r>
              <a:rPr kumimoji="1" lang="ja-JP" altLang="en-US" b="0" dirty="0">
                <a:highlight>
                  <a:srgbClr val="ED7D31"/>
                </a:highlight>
              </a:rPr>
              <a:t>これを</a:t>
            </a:r>
            <a:r>
              <a:rPr kumimoji="1" lang="en-US" altLang="ja-JP" b="0" dirty="0">
                <a:highlight>
                  <a:srgbClr val="ED7D31"/>
                </a:highlight>
              </a:rPr>
              <a:t>3</a:t>
            </a:r>
            <a:r>
              <a:rPr kumimoji="1" lang="ja-JP" altLang="en-US" b="0" dirty="0">
                <a:highlight>
                  <a:srgbClr val="ED7D31"/>
                </a:highlight>
              </a:rPr>
              <a:t>層の多層パーセプトロン</a:t>
            </a:r>
            <a:r>
              <a:rPr kumimoji="1" lang="en-US" altLang="ja-JP" b="0" dirty="0">
                <a:highlight>
                  <a:srgbClr val="ED7D31"/>
                </a:highlight>
              </a:rPr>
              <a:t>, SVM, </a:t>
            </a:r>
            <a:r>
              <a:rPr kumimoji="1" lang="en-US" altLang="ja-JP" b="0" dirty="0" err="1">
                <a:highlight>
                  <a:srgbClr val="ED7D31"/>
                </a:highlight>
              </a:rPr>
              <a:t>RandomForest</a:t>
            </a:r>
            <a:r>
              <a:rPr kumimoji="1" lang="ja-JP" altLang="en-US" b="0" dirty="0">
                <a:highlight>
                  <a:srgbClr val="ED7D31"/>
                </a:highlight>
              </a:rPr>
              <a:t>によって比較しました</a:t>
            </a:r>
            <a:r>
              <a:rPr kumimoji="1" lang="en-US" altLang="ja-JP" b="0" dirty="0">
                <a:highlight>
                  <a:srgbClr val="ED7D31"/>
                </a:highlight>
              </a:rPr>
              <a:t>.</a:t>
            </a:r>
          </a:p>
          <a:p>
            <a:r>
              <a:rPr kumimoji="1" lang="ja-JP" altLang="en-US" b="0" dirty="0">
                <a:highlight>
                  <a:srgbClr val="ED7D31"/>
                </a:highlight>
              </a:rPr>
              <a:t>入力の次元は</a:t>
            </a:r>
            <a:r>
              <a:rPr kumimoji="1" lang="en-US" altLang="ja-JP" dirty="0">
                <a:highlight>
                  <a:srgbClr val="ED7D31"/>
                </a:highlight>
              </a:rPr>
              <a:t>(</a:t>
            </a:r>
            <a:r>
              <a:rPr kumimoji="1" lang="ja-JP" altLang="en-US" dirty="0">
                <a:highlight>
                  <a:srgbClr val="ED7D31"/>
                </a:highlight>
              </a:rPr>
              <a:t>バッチサイズ　</a:t>
            </a:r>
            <a:r>
              <a:rPr kumimoji="1" lang="en-US" altLang="ja-JP" dirty="0">
                <a:highlight>
                  <a:srgbClr val="ED7D31"/>
                </a:highlight>
              </a:rPr>
              <a:t>×</a:t>
            </a:r>
            <a:r>
              <a:rPr kumimoji="1" lang="ja-JP" altLang="en-US" dirty="0">
                <a:highlight>
                  <a:srgbClr val="ED7D31"/>
                </a:highlight>
              </a:rPr>
              <a:t>　</a:t>
            </a:r>
            <a:r>
              <a:rPr kumimoji="1" lang="en-US" altLang="ja-JP" dirty="0">
                <a:highlight>
                  <a:srgbClr val="ED7D31"/>
                </a:highlight>
              </a:rPr>
              <a:t>300)</a:t>
            </a:r>
            <a:r>
              <a:rPr kumimoji="1" lang="ja-JP" altLang="en-US" dirty="0">
                <a:highlight>
                  <a:srgbClr val="ED7D31"/>
                </a:highlight>
              </a:rPr>
              <a:t>となります</a:t>
            </a:r>
            <a:r>
              <a:rPr kumimoji="1" lang="en-US" altLang="ja-JP" dirty="0">
                <a:highlight>
                  <a:srgbClr val="ED7D31"/>
                </a:highlight>
              </a:rPr>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実験２では</a:t>
            </a:r>
            <a:endParaRPr kumimoji="1" lang="en-US" altLang="ja-JP" dirty="0"/>
          </a:p>
          <a:p>
            <a:r>
              <a:rPr kumimoji="1" lang="ja-JP" altLang="en-US" dirty="0"/>
              <a:t>連続したセリフ</a:t>
            </a:r>
            <a:r>
              <a:rPr kumimoji="1" lang="en-US" altLang="ja-JP" dirty="0"/>
              <a:t>N</a:t>
            </a:r>
            <a:r>
              <a:rPr kumimoji="1" lang="ja-JP" altLang="en-US" dirty="0"/>
              <a:t>個を</a:t>
            </a:r>
            <a:r>
              <a:rPr kumimoji="1" lang="en-US" altLang="ja-JP" b="1" dirty="0"/>
              <a:t>1</a:t>
            </a:r>
            <a:r>
              <a:rPr kumimoji="1" lang="ja-JP" altLang="en-US" b="1" dirty="0"/>
              <a:t>文ずつ</a:t>
            </a:r>
            <a:r>
              <a:rPr kumimoji="1" lang="ja-JP" altLang="en-US" dirty="0"/>
              <a:t>入力し</a:t>
            </a:r>
            <a:r>
              <a:rPr kumimoji="1" lang="en-US" altLang="ja-JP" dirty="0"/>
              <a:t>, </a:t>
            </a:r>
            <a:r>
              <a:rPr kumimoji="1" lang="ja-JP" altLang="en-US" dirty="0"/>
              <a:t>末尾のセリフに対応する</a:t>
            </a:r>
            <a:r>
              <a:rPr kumimoji="1" lang="en-US" altLang="ja-JP" dirty="0"/>
              <a:t>1</a:t>
            </a:r>
            <a:r>
              <a:rPr kumimoji="1" lang="ja-JP" altLang="en-US" dirty="0"/>
              <a:t>つの感情ラベルを出力します</a:t>
            </a:r>
            <a:r>
              <a:rPr kumimoji="1" lang="en-US" altLang="ja-JP" dirty="0"/>
              <a:t>.</a:t>
            </a:r>
          </a:p>
          <a:p>
            <a:r>
              <a:rPr kumimoji="1" lang="ja-JP" altLang="en-US" dirty="0"/>
              <a:t>実験</a:t>
            </a:r>
            <a:r>
              <a:rPr kumimoji="1" lang="en-US" altLang="ja-JP" dirty="0"/>
              <a:t>1</a:t>
            </a:r>
            <a:r>
              <a:rPr kumimoji="1" lang="ja-JP" altLang="en-US" dirty="0"/>
              <a:t>と同じパラメータである多層パーセプトロンの前に</a:t>
            </a:r>
            <a:r>
              <a:rPr kumimoji="1" lang="en-US" altLang="ja-JP" dirty="0"/>
              <a:t>LSTM</a:t>
            </a:r>
            <a:r>
              <a:rPr kumimoji="1" lang="ja-JP" altLang="en-US" dirty="0"/>
              <a:t>を挟み</a:t>
            </a:r>
            <a:r>
              <a:rPr kumimoji="1" lang="en-US" altLang="ja-JP" dirty="0"/>
              <a:t>, </a:t>
            </a:r>
            <a:r>
              <a:rPr kumimoji="1" lang="ja-JP" altLang="en-US" dirty="0"/>
              <a:t>最後の隠れ層の出力 と 実験</a:t>
            </a:r>
            <a:r>
              <a:rPr kumimoji="1" lang="en-US" altLang="ja-JP" dirty="0"/>
              <a:t>1</a:t>
            </a:r>
            <a:r>
              <a:rPr kumimoji="1" lang="ja-JP" altLang="en-US" dirty="0"/>
              <a:t>での入力 の次元を合わせることで</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120293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時系列を考慮した分散表現に変換できるのでは？という推測の下</a:t>
            </a:r>
            <a:r>
              <a:rPr kumimoji="1" lang="en-US" altLang="ja-JP" dirty="0"/>
              <a:t>, </a:t>
            </a:r>
            <a:r>
              <a:rPr kumimoji="1" lang="ja-JP" altLang="en-US" dirty="0"/>
              <a:t>実験を行いました</a:t>
            </a:r>
            <a:r>
              <a:rPr kumimoji="1" lang="en-US" altLang="ja-JP" dirty="0"/>
              <a:t>.</a:t>
            </a:r>
          </a:p>
          <a:p>
            <a:r>
              <a:rPr kumimoji="1" lang="ja-JP" altLang="en-US" dirty="0"/>
              <a:t>入力の次元は</a:t>
            </a:r>
            <a:r>
              <a:rPr kumimoji="1" lang="en-US" altLang="ja-JP" dirty="0"/>
              <a:t>(</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r>
              <a:rPr kumimoji="1" lang="ja-JP" altLang="en-US" dirty="0"/>
              <a:t>の</a:t>
            </a:r>
            <a:r>
              <a:rPr kumimoji="1" lang="en-US" altLang="ja-JP" dirty="0"/>
              <a:t>3</a:t>
            </a:r>
            <a:r>
              <a:rPr kumimoji="1" lang="ja-JP" altLang="en-US" dirty="0"/>
              <a:t>次元テンソルとなります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312255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2</a:t>
            </a:r>
            <a:r>
              <a:rPr kumimoji="1" lang="ja-JP" altLang="en-US" dirty="0"/>
              <a:t>におけるセリフの入力方法について詳しく説明します</a:t>
            </a:r>
            <a:r>
              <a:rPr kumimoji="1" lang="en-US" altLang="ja-JP" dirty="0"/>
              <a:t>.</a:t>
            </a:r>
          </a:p>
          <a:p>
            <a:r>
              <a:rPr kumimoji="1" lang="ja-JP" altLang="en-US" b="1" dirty="0"/>
              <a:t>まず</a:t>
            </a:r>
            <a:r>
              <a:rPr kumimoji="1" lang="en-US" altLang="ja-JP" b="1" dirty="0"/>
              <a:t>, </a:t>
            </a:r>
            <a:r>
              <a:rPr kumimoji="1" lang="ja-JP" altLang="en-US" b="1" dirty="0"/>
              <a:t>時系列長が</a:t>
            </a:r>
            <a:r>
              <a:rPr kumimoji="1" lang="en-US" altLang="ja-JP" b="1" dirty="0"/>
              <a:t>2</a:t>
            </a:r>
            <a:r>
              <a:rPr kumimoji="1" lang="ja-JP" altLang="en-US" b="1" dirty="0"/>
              <a:t>の場合</a:t>
            </a:r>
            <a:r>
              <a:rPr kumimoji="1" lang="en-US" altLang="ja-JP" b="1" dirty="0"/>
              <a:t>, </a:t>
            </a:r>
          </a:p>
          <a:p>
            <a:endParaRPr kumimoji="1" lang="en-US" altLang="ja-JP" b="1" dirty="0"/>
          </a:p>
          <a:p>
            <a:r>
              <a:rPr kumimoji="1" lang="ja-JP" altLang="en-US" b="0" dirty="0"/>
              <a:t>データセットの仕様上</a:t>
            </a:r>
            <a:r>
              <a:rPr kumimoji="1" lang="en-US" altLang="ja-JP" b="0" dirty="0"/>
              <a:t>, </a:t>
            </a:r>
            <a:r>
              <a:rPr kumimoji="1" lang="ja-JP" altLang="en-US" b="0" dirty="0"/>
              <a:t>各</a:t>
            </a:r>
            <a:r>
              <a:rPr kumimoji="1" lang="en-US" altLang="ja-JP" b="0" dirty="0"/>
              <a:t>4</a:t>
            </a:r>
            <a:r>
              <a:rPr kumimoji="1" lang="ja-JP" altLang="en-US" b="0" dirty="0"/>
              <a:t>コマは時系列的につながっていないため</a:t>
            </a:r>
            <a:r>
              <a:rPr kumimoji="1" lang="en-US" altLang="ja-JP" b="0" dirty="0"/>
              <a:t>, </a:t>
            </a:r>
            <a:r>
              <a:rPr kumimoji="1" lang="ja-JP" altLang="en-US" b="0" dirty="0"/>
              <a:t>各</a:t>
            </a:r>
            <a:r>
              <a:rPr kumimoji="1" lang="en-US" altLang="ja-JP" b="0" dirty="0"/>
              <a:t>4</a:t>
            </a:r>
            <a:r>
              <a:rPr kumimoji="1" lang="ja-JP" altLang="en-US" b="0" dirty="0"/>
              <a:t>コマの序盤のセリフには</a:t>
            </a:r>
            <a:endParaRPr kumimoji="1" lang="en-US" altLang="ja-JP" b="0" dirty="0"/>
          </a:p>
          <a:p>
            <a:r>
              <a:rPr kumimoji="1" lang="ja-JP" altLang="en-US" b="0" dirty="0"/>
              <a:t>参照できる過去のセリフがありません</a:t>
            </a:r>
            <a:r>
              <a:rPr kumimoji="1" lang="en-US" altLang="ja-JP" b="0" dirty="0"/>
              <a:t>. </a:t>
            </a:r>
            <a:r>
              <a:rPr kumimoji="1" lang="ja-JP" altLang="en-US" b="0" dirty="0"/>
              <a:t>そこで</a:t>
            </a:r>
            <a:r>
              <a:rPr kumimoji="1" lang="en-US" altLang="ja-JP" b="0" dirty="0"/>
              <a:t>, </a:t>
            </a:r>
            <a:r>
              <a:rPr kumimoji="1" lang="ja-JP" altLang="en-US" b="0" dirty="0"/>
              <a:t>その分散表現を零ベクトルとする</a:t>
            </a:r>
            <a:r>
              <a:rPr kumimoji="1" lang="en-US" altLang="ja-JP" b="0" dirty="0"/>
              <a:t>padding</a:t>
            </a:r>
            <a:r>
              <a:rPr kumimoji="1" lang="ja-JP" altLang="en-US" b="0" dirty="0"/>
              <a:t>トークンをおくことでこの問題を解決しました</a:t>
            </a:r>
            <a:r>
              <a:rPr kumimoji="1" lang="en-US" altLang="ja-JP" b="0" dirty="0"/>
              <a:t>.</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また</a:t>
            </a:r>
            <a:r>
              <a:rPr kumimoji="1" lang="en-US" altLang="ja-JP" b="0" dirty="0"/>
              <a:t>, 1</a:t>
            </a:r>
            <a:r>
              <a:rPr kumimoji="1" lang="ja-JP" altLang="en-US" b="0" dirty="0"/>
              <a:t>つの吹き出しの中を</a:t>
            </a:r>
            <a:r>
              <a:rPr kumimoji="1" lang="en-US" altLang="ja-JP" b="0" dirty="0"/>
              <a:t>1</a:t>
            </a:r>
            <a:r>
              <a:rPr kumimoji="1" lang="ja-JP" altLang="en-US" b="0" dirty="0"/>
              <a:t>文としています</a:t>
            </a:r>
            <a:r>
              <a:rPr kumimoji="1" lang="en-US" altLang="ja-JP" b="0" dirty="0"/>
              <a:t>.</a:t>
            </a:r>
          </a:p>
          <a:p>
            <a:endParaRPr kumimoji="1" lang="ja-JP" altLang="en-US" b="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4101480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「いいえ、大丈夫です」の感情を推定する場合には</a:t>
            </a:r>
            <a:r>
              <a:rPr kumimoji="1" lang="en-US" altLang="ja-JP" dirty="0"/>
              <a:t>, </a:t>
            </a:r>
            <a:r>
              <a:rPr kumimoji="1" lang="ja-JP" altLang="en-US" dirty="0"/>
              <a:t>同様にその一つ前のセリフを共に入力し</a:t>
            </a:r>
            <a:r>
              <a:rPr kumimoji="1" lang="en-US" altLang="ja-JP" dirty="0"/>
              <a:t>, </a:t>
            </a:r>
            <a:r>
              <a:rPr kumimoji="1" lang="ja-JP" altLang="en-US" dirty="0"/>
              <a:t>最後の隠れ層の出力のみを取り出します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372060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r>
              <a:rPr kumimoji="1" lang="ja-JP" altLang="en-US" dirty="0"/>
              <a:t>同一の</a:t>
            </a:r>
            <a:r>
              <a:rPr kumimoji="1" lang="en-US" altLang="ja-JP" dirty="0"/>
              <a:t>4</a:t>
            </a:r>
            <a:r>
              <a:rPr kumimoji="1" lang="ja-JP" altLang="en-US" dirty="0"/>
              <a:t>コマに含まれていれば連続しているので</a:t>
            </a:r>
            <a:r>
              <a:rPr kumimoji="1" lang="en-US" altLang="ja-JP" dirty="0"/>
              <a:t>, </a:t>
            </a:r>
            <a:r>
              <a:rPr kumimoji="1" lang="ja-JP" altLang="en-US" dirty="0"/>
              <a:t>コマを跨ぐことは可能です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169058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時系列長が</a:t>
            </a:r>
            <a:r>
              <a:rPr kumimoji="1" lang="en-US" altLang="ja-JP" dirty="0"/>
              <a:t>3</a:t>
            </a:r>
            <a:r>
              <a:rPr kumimoji="1" lang="ja-JP" altLang="en-US" dirty="0"/>
              <a:t>の場合も同様です</a:t>
            </a:r>
            <a:r>
              <a:rPr kumimoji="1" lang="en-US" altLang="ja-JP" dirty="0"/>
              <a:t>.</a:t>
            </a:r>
          </a:p>
          <a:p>
            <a:r>
              <a:rPr kumimoji="1" lang="ja-JP" altLang="en-US" dirty="0"/>
              <a:t>各</a:t>
            </a:r>
            <a:r>
              <a:rPr kumimoji="1" lang="en-US" altLang="ja-JP" dirty="0"/>
              <a:t>4</a:t>
            </a:r>
            <a:r>
              <a:rPr kumimoji="1" lang="ja-JP" altLang="en-US" dirty="0"/>
              <a:t>コマの初めには</a:t>
            </a:r>
            <a:r>
              <a:rPr kumimoji="1" lang="en-US" altLang="ja-JP" dirty="0"/>
              <a:t>2</a:t>
            </a:r>
            <a:r>
              <a:rPr kumimoji="1" lang="ja-JP" altLang="en-US" dirty="0"/>
              <a:t>個のパディングが置かれます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2771962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以下同様です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9705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 </a:t>
            </a:r>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88591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このデータセットの欠点として</a:t>
            </a:r>
            <a:r>
              <a:rPr kumimoji="1" lang="en-US" altLang="ja-JP" dirty="0"/>
              <a:t>, </a:t>
            </a:r>
            <a:r>
              <a:rPr kumimoji="1" lang="ja-JP" altLang="en-US" dirty="0"/>
              <a:t>データ数が極めて少ないことが挙げられます</a:t>
            </a:r>
            <a:r>
              <a:rPr kumimoji="1" lang="en-US" altLang="ja-JP" dirty="0"/>
              <a:t>.</a:t>
            </a:r>
          </a:p>
          <a:p>
            <a:r>
              <a:rPr kumimoji="1" lang="ja-JP" altLang="en-US" dirty="0"/>
              <a:t>そこで</a:t>
            </a:r>
            <a:r>
              <a:rPr kumimoji="1" lang="en-US" altLang="ja-JP" dirty="0"/>
              <a:t>, </a:t>
            </a:r>
            <a:r>
              <a:rPr kumimoji="1" lang="ja-JP" altLang="en-US" dirty="0"/>
              <a:t>本実験では日本語</a:t>
            </a:r>
            <a:r>
              <a:rPr kumimoji="1" lang="en-US" altLang="ja-JP" dirty="0"/>
              <a:t>WordNet</a:t>
            </a:r>
            <a:r>
              <a:rPr kumimoji="1" lang="ja-JP" altLang="en-US" dirty="0"/>
              <a:t>のシソーラスを用いて</a:t>
            </a:r>
            <a:r>
              <a:rPr kumimoji="1" lang="en-US" altLang="ja-JP" dirty="0"/>
              <a:t>Data Augmentation</a:t>
            </a:r>
            <a:r>
              <a:rPr kumimoji="1" lang="ja-JP" altLang="en-US" dirty="0"/>
              <a:t>をしました</a:t>
            </a:r>
            <a:r>
              <a:rPr kumimoji="1" lang="en-US" altLang="ja-JP" dirty="0"/>
              <a:t>.</a:t>
            </a:r>
          </a:p>
          <a:p>
            <a:r>
              <a:rPr kumimoji="1" lang="ja-JP" altLang="en-US" dirty="0"/>
              <a:t>このように同時に変換するのは最大で</a:t>
            </a:r>
            <a:r>
              <a:rPr kumimoji="1" lang="en-US" altLang="ja-JP" dirty="0"/>
              <a:t>1</a:t>
            </a:r>
            <a:r>
              <a:rPr kumimoji="1" lang="ja-JP" altLang="en-US" dirty="0"/>
              <a:t>単語のみとしました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215856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訓練用データは各タッチの拡張された</a:t>
            </a:r>
            <a:r>
              <a:rPr kumimoji="1" lang="en-US" altLang="ja-JP" dirty="0"/>
              <a:t>1~5</a:t>
            </a:r>
            <a:r>
              <a:rPr kumimoji="1" lang="ja-JP" altLang="en-US" dirty="0"/>
              <a:t>話のセリフを用いて</a:t>
            </a:r>
            <a:r>
              <a:rPr kumimoji="1" lang="en-US" altLang="ja-JP" dirty="0"/>
              <a:t>,</a:t>
            </a:r>
          </a:p>
          <a:p>
            <a:r>
              <a:rPr kumimoji="1" lang="ja-JP" altLang="en-US" dirty="0"/>
              <a:t>学習時には訓練用と検証用を</a:t>
            </a:r>
            <a:r>
              <a:rPr kumimoji="1" lang="en-US" altLang="ja-JP" dirty="0"/>
              <a:t>8:2</a:t>
            </a:r>
            <a:r>
              <a:rPr kumimoji="1" lang="ja-JP" altLang="en-US" dirty="0"/>
              <a:t>に分けました</a:t>
            </a:r>
            <a:r>
              <a:rPr kumimoji="1" lang="en-US" altLang="ja-JP" dirty="0"/>
              <a:t>.</a:t>
            </a:r>
          </a:p>
          <a:p>
            <a:endParaRPr kumimoji="1" lang="en-US" altLang="ja-JP" dirty="0"/>
          </a:p>
          <a:p>
            <a:r>
              <a:rPr kumimoji="1" lang="ja-JP" altLang="en-US" dirty="0"/>
              <a:t>評価用モデルは検証用データにおける正例の</a:t>
            </a:r>
            <a:r>
              <a:rPr kumimoji="1" lang="en-US" altLang="ja-JP" dirty="0"/>
              <a:t>F</a:t>
            </a:r>
            <a:r>
              <a:rPr kumimoji="1" lang="ja-JP" altLang="en-US" dirty="0"/>
              <a:t>値が最大となるエポックを採用し</a:t>
            </a:r>
            <a:r>
              <a:rPr kumimoji="1" lang="en-US" altLang="ja-JP" dirty="0"/>
              <a:t>,</a:t>
            </a:r>
          </a:p>
          <a:p>
            <a:r>
              <a:rPr kumimoji="1" lang="ja-JP" altLang="en-US" dirty="0"/>
              <a:t>評価用データは各タッチの</a:t>
            </a:r>
            <a:r>
              <a:rPr kumimoji="1" lang="en-US" altLang="ja-JP" dirty="0"/>
              <a:t>6~10</a:t>
            </a:r>
            <a:r>
              <a:rPr kumimoji="1" lang="ja-JP" altLang="en-US" dirty="0"/>
              <a:t>話のうち</a:t>
            </a:r>
            <a:r>
              <a:rPr kumimoji="1" lang="en-US" altLang="ja-JP" dirty="0"/>
              <a:t>,</a:t>
            </a:r>
            <a:r>
              <a:rPr kumimoji="1" lang="ja-JP" altLang="en-US" dirty="0"/>
              <a:t>オリジナルのセリフのみを使いました</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23143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a:t>
            </a:r>
            <a:r>
              <a:rPr kumimoji="1" lang="ja-JP" altLang="en-US" dirty="0"/>
              <a:t>実験２では末尾以外のセリフをオリジナルのものに制限することで</a:t>
            </a:r>
            <a:r>
              <a:rPr kumimoji="1" lang="en-US" altLang="ja-JP" dirty="0"/>
              <a:t>, </a:t>
            </a:r>
            <a:r>
              <a:rPr kumimoji="1" lang="ja-JP" altLang="en-US" dirty="0"/>
              <a:t>実験</a:t>
            </a:r>
            <a:r>
              <a:rPr kumimoji="1" lang="en-US" altLang="ja-JP" dirty="0"/>
              <a:t>1</a:t>
            </a:r>
            <a:r>
              <a:rPr kumimoji="1" lang="ja-JP" altLang="en-US" dirty="0"/>
              <a:t>とのデータ数を一致させました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655363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r>
              <a:rPr kumimoji="1" lang="ja-JP" altLang="en-US" dirty="0"/>
              <a:t>エポック数は</a:t>
            </a:r>
            <a:r>
              <a:rPr kumimoji="1" lang="en-US" altLang="ja-JP" dirty="0"/>
              <a:t>200, </a:t>
            </a:r>
            <a:r>
              <a:rPr kumimoji="1" lang="ja-JP" altLang="en-US" dirty="0"/>
              <a:t>バッチサイズは</a:t>
            </a:r>
            <a:r>
              <a:rPr kumimoji="1" lang="en-US" altLang="ja-JP" dirty="0"/>
              <a:t>16, </a:t>
            </a:r>
            <a:r>
              <a:rPr kumimoji="1" lang="ja-JP" altLang="en-US" dirty="0"/>
              <a:t>損失関数は</a:t>
            </a:r>
            <a:r>
              <a:rPr kumimoji="1" lang="en-US" altLang="ja-JP" dirty="0"/>
              <a:t>cross entropy loss</a:t>
            </a:r>
            <a:r>
              <a:rPr kumimoji="1" lang="ja-JP" altLang="en-US" dirty="0"/>
              <a:t>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 </a:t>
            </a:r>
          </a:p>
          <a:p>
            <a:r>
              <a:rPr kumimoji="1" lang="ja-JP" altLang="en-US" sz="1200" dirty="0"/>
              <a:t>多くのタッチにおいて</a:t>
            </a:r>
            <a:r>
              <a:rPr kumimoji="1" lang="en-US" altLang="ja-JP" sz="1200" dirty="0"/>
              <a:t>,</a:t>
            </a:r>
          </a:p>
          <a:p>
            <a:r>
              <a:rPr kumimoji="1" lang="ja-JP" altLang="en-US" sz="1200" dirty="0"/>
              <a:t>正例は負例に対してデータ数が非常に少ない不均衡データであることから</a:t>
            </a:r>
            <a:r>
              <a:rPr kumimoji="1" lang="en-US" altLang="ja-JP" sz="1200" dirty="0"/>
              <a:t>,</a:t>
            </a:r>
          </a:p>
          <a:p>
            <a:pPr marL="0" indent="0">
              <a:buFont typeface="Symbol" panose="05050102010706020507" pitchFamily="18" charset="2"/>
              <a:buNone/>
            </a:pPr>
            <a:r>
              <a:rPr kumimoji="1" lang="ja-JP" altLang="en-US" sz="1200" dirty="0"/>
              <a:t>訓練用データにおける各ラベルのデータ数の逆数をクラス重みとして設定しました</a:t>
            </a:r>
            <a:r>
              <a:rPr kumimoji="1" lang="en-US" altLang="ja-JP" sz="1200"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1036242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結果と考察です</a:t>
            </a:r>
            <a:endParaRPr kumimoji="1" lang="en-US" altLang="ja-JP" dirty="0"/>
          </a:p>
          <a:p>
            <a:r>
              <a:rPr kumimoji="1" lang="ja-JP" altLang="en-US" dirty="0"/>
              <a:t>簡単のため</a:t>
            </a:r>
            <a:r>
              <a:rPr kumimoji="1" lang="en-US" altLang="ja-JP" dirty="0"/>
              <a:t>, 5</a:t>
            </a:r>
            <a:r>
              <a:rPr kumimoji="1" lang="ja-JP" altLang="en-US" dirty="0"/>
              <a:t>タッチにおける平均を取った結果を示します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31441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1</a:t>
            </a:r>
            <a:r>
              <a:rPr kumimoji="1" lang="ja-JP" altLang="en-US" dirty="0"/>
              <a:t>の結果について述べます</a:t>
            </a:r>
            <a:r>
              <a:rPr kumimoji="1" lang="en-US" altLang="ja-JP" dirty="0"/>
              <a:t>.</a:t>
            </a:r>
          </a:p>
          <a:p>
            <a:r>
              <a:rPr kumimoji="1" lang="ja-JP" altLang="en-US" dirty="0"/>
              <a:t>表において</a:t>
            </a:r>
            <a:r>
              <a:rPr kumimoji="1" lang="en-US" altLang="ja-JP" dirty="0"/>
              <a:t>Recall, F</a:t>
            </a:r>
            <a:r>
              <a:rPr kumimoji="1" lang="ja-JP" altLang="en-US" dirty="0"/>
              <a:t>値は正例のもので</a:t>
            </a:r>
            <a:r>
              <a:rPr kumimoji="1" lang="en-US" altLang="ja-JP" dirty="0"/>
              <a:t>,</a:t>
            </a:r>
          </a:p>
          <a:p>
            <a:r>
              <a:rPr kumimoji="1" lang="ja-JP" altLang="en-US" dirty="0"/>
              <a:t>また</a:t>
            </a:r>
            <a:r>
              <a:rPr kumimoji="1" lang="en-US" altLang="ja-JP" dirty="0"/>
              <a:t>, </a:t>
            </a:r>
            <a:r>
              <a:rPr kumimoji="1" lang="ja-JP" altLang="en-US" dirty="0"/>
              <a:t>ベースラインとしてはすべての予測値が負例の場合を設定しました</a:t>
            </a:r>
            <a:r>
              <a:rPr kumimoji="1" lang="en-US" altLang="ja-JP" dirty="0"/>
              <a:t>.</a:t>
            </a:r>
          </a:p>
          <a:p>
            <a:endParaRPr kumimoji="1" lang="en-US" altLang="ja-JP" dirty="0"/>
          </a:p>
          <a:p>
            <a:r>
              <a:rPr kumimoji="1" lang="en-US" altLang="ja-JP" dirty="0"/>
              <a:t>accuracy</a:t>
            </a:r>
            <a:r>
              <a:rPr kumimoji="1" lang="ja-JP" altLang="en-US" dirty="0"/>
              <a:t>においてはベースラインを切りましたが</a:t>
            </a:r>
            <a:r>
              <a:rPr kumimoji="1" lang="en-US" altLang="ja-JP" dirty="0"/>
              <a:t>, Recall, F</a:t>
            </a:r>
            <a:r>
              <a:rPr kumimoji="1" lang="ja-JP" altLang="en-US" dirty="0"/>
              <a:t>値においてはどれもベースラインを超え</a:t>
            </a:r>
            <a:r>
              <a:rPr kumimoji="1" lang="en-US" altLang="ja-JP" dirty="0"/>
              <a:t>,</a:t>
            </a:r>
          </a:p>
          <a:p>
            <a:r>
              <a:rPr kumimoji="1" lang="en-US" altLang="ja-JP" dirty="0"/>
              <a:t>MLP</a:t>
            </a:r>
            <a:r>
              <a:rPr kumimoji="1" lang="ja-JP" altLang="en-US" dirty="0"/>
              <a:t>においては共に最大値を取りました</a:t>
            </a:r>
            <a:r>
              <a:rPr kumimoji="1" lang="en-US" altLang="ja-JP" dirty="0"/>
              <a:t>.</a:t>
            </a:r>
          </a:p>
          <a:p>
            <a:endParaRPr kumimoji="1" lang="en-US" altLang="ja-JP" dirty="0"/>
          </a:p>
          <a:p>
            <a:r>
              <a:rPr kumimoji="1" lang="en-US" altLang="ja-JP" dirty="0"/>
              <a:t>SVM, RF</a:t>
            </a:r>
            <a:r>
              <a:rPr kumimoji="1" lang="ja-JP" altLang="en-US" dirty="0"/>
              <a:t>では</a:t>
            </a:r>
            <a:r>
              <a:rPr kumimoji="1" lang="en-US" altLang="ja-JP" dirty="0"/>
              <a:t>Recall</a:t>
            </a:r>
            <a:r>
              <a:rPr kumimoji="1" lang="ja-JP" altLang="en-US" dirty="0"/>
              <a:t>が</a:t>
            </a:r>
            <a:r>
              <a:rPr kumimoji="1" lang="en-US" altLang="ja-JP" dirty="0"/>
              <a:t>0</a:t>
            </a:r>
            <a:r>
              <a:rPr kumimoji="1" lang="ja-JP" altLang="en-US" dirty="0"/>
              <a:t>だったタッチも多くあり</a:t>
            </a:r>
            <a:r>
              <a:rPr kumimoji="1" lang="en-US" altLang="ja-JP" dirty="0"/>
              <a:t>, </a:t>
            </a:r>
            <a:r>
              <a:rPr kumimoji="1" lang="ja-JP" altLang="en-US" dirty="0"/>
              <a:t>不均衡データにおける分類が上手くいかなかったことが分かりました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次に実験２の結果です</a:t>
            </a:r>
            <a:r>
              <a:rPr kumimoji="1" lang="en-US" altLang="ja-JP" dirty="0"/>
              <a:t>.</a:t>
            </a:r>
          </a:p>
          <a:p>
            <a:r>
              <a:rPr kumimoji="1" lang="ja-JP" altLang="en-US" dirty="0"/>
              <a:t>実験</a:t>
            </a:r>
            <a:r>
              <a:rPr kumimoji="1" lang="en-US" altLang="ja-JP" dirty="0"/>
              <a:t>1</a:t>
            </a:r>
            <a:r>
              <a:rPr kumimoji="1" lang="ja-JP" altLang="en-US" dirty="0"/>
              <a:t>に比べて大きく</a:t>
            </a:r>
            <a:r>
              <a:rPr kumimoji="1" lang="en-US" altLang="ja-JP" dirty="0"/>
              <a:t>accuracy</a:t>
            </a:r>
            <a:r>
              <a:rPr kumimoji="1" lang="ja-JP" altLang="en-US" dirty="0"/>
              <a:t>は下がったものの</a:t>
            </a:r>
            <a:r>
              <a:rPr kumimoji="1" lang="en-US" altLang="ja-JP" dirty="0"/>
              <a:t>,</a:t>
            </a:r>
          </a:p>
          <a:p>
            <a:r>
              <a:rPr kumimoji="1" lang="en-US" altLang="ja-JP" dirty="0"/>
              <a:t>Recall</a:t>
            </a:r>
            <a:r>
              <a:rPr kumimoji="1" lang="ja-JP" altLang="en-US" dirty="0"/>
              <a:t>は倍以上</a:t>
            </a:r>
            <a:endParaRPr kumimoji="1" lang="en-US" altLang="ja-JP" dirty="0"/>
          </a:p>
          <a:p>
            <a:r>
              <a:rPr kumimoji="1" lang="en-US" altLang="ja-JP" dirty="0"/>
              <a:t>F</a:t>
            </a:r>
            <a:r>
              <a:rPr kumimoji="1" lang="ja-JP" altLang="en-US" dirty="0"/>
              <a:t>値も若干の向上を見ることができ</a:t>
            </a:r>
            <a:r>
              <a:rPr kumimoji="1" lang="en-US" altLang="ja-JP" dirty="0"/>
              <a:t>,</a:t>
            </a:r>
          </a:p>
          <a:p>
            <a:r>
              <a:rPr kumimoji="1" lang="ja-JP" altLang="en-US" dirty="0"/>
              <a:t>時系列長が</a:t>
            </a:r>
            <a:r>
              <a:rPr kumimoji="1" lang="en-US" altLang="ja-JP" dirty="0"/>
              <a:t>6</a:t>
            </a:r>
            <a:r>
              <a:rPr kumimoji="1" lang="ja-JP" altLang="en-US" dirty="0"/>
              <a:t>の場合は</a:t>
            </a:r>
            <a:r>
              <a:rPr kumimoji="1" lang="en-US" altLang="ja-JP" dirty="0"/>
              <a:t>Recall, F</a:t>
            </a:r>
            <a:r>
              <a:rPr kumimoji="1" lang="ja-JP" altLang="en-US" dirty="0"/>
              <a:t>値共に最大値を取りました</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26271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このことから時系列考慮の有用性を確認できました</a:t>
            </a:r>
            <a:r>
              <a:rPr kumimoji="1" lang="en-US" altLang="ja-JP" dirty="0"/>
              <a:t>.</a:t>
            </a:r>
          </a:p>
          <a:p>
            <a:endParaRPr kumimoji="1" lang="en-US" altLang="ja-JP" dirty="0"/>
          </a:p>
          <a:p>
            <a:r>
              <a:rPr kumimoji="1" lang="ja-JP" altLang="en-US" dirty="0"/>
              <a:t>しかし</a:t>
            </a:r>
            <a:r>
              <a:rPr kumimoji="1" lang="en-US" altLang="ja-JP" dirty="0"/>
              <a:t>, </a:t>
            </a:r>
            <a:r>
              <a:rPr kumimoji="1" lang="ja-JP" altLang="en-US" dirty="0"/>
              <a:t>本実験で用いたハイパーパラメータは恣意的なものであり</a:t>
            </a:r>
            <a:r>
              <a:rPr kumimoji="1" lang="en-US" altLang="ja-JP" dirty="0"/>
              <a:t>,</a:t>
            </a:r>
          </a:p>
          <a:p>
            <a:r>
              <a:rPr kumimoji="1" lang="ja-JP" altLang="en-US" dirty="0"/>
              <a:t>妥当性を考慮していません</a:t>
            </a:r>
            <a:r>
              <a:rPr kumimoji="1" lang="en-US" altLang="ja-JP" dirty="0"/>
              <a:t>.</a:t>
            </a:r>
          </a:p>
          <a:p>
            <a:r>
              <a:rPr kumimoji="1" lang="ja-JP" altLang="en-US" dirty="0"/>
              <a:t>よって</a:t>
            </a:r>
            <a:r>
              <a:rPr kumimoji="1" lang="en-US" altLang="ja-JP" dirty="0" err="1"/>
              <a:t>optuna</a:t>
            </a:r>
            <a:r>
              <a:rPr kumimoji="1" lang="ja-JP" altLang="en-US" dirty="0"/>
              <a:t>などを用いたハイパーパラメータのチューニングによって</a:t>
            </a:r>
            <a:r>
              <a:rPr kumimoji="1" lang="en-US" altLang="ja-JP" dirty="0"/>
              <a:t>,</a:t>
            </a:r>
          </a:p>
          <a:p>
            <a:r>
              <a:rPr kumimoji="1" lang="ja-JP" altLang="en-US" dirty="0"/>
              <a:t>最大性能同士の比較が可能になると思われます</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漫画特有の文章表現が</a:t>
            </a:r>
            <a:r>
              <a:rPr kumimoji="1" lang="en-US" altLang="ja-JP" dirty="0"/>
              <a:t>Doc2Vec</a:t>
            </a:r>
            <a:r>
              <a:rPr kumimoji="1" lang="ja-JP" altLang="en-US" dirty="0"/>
              <a:t>で学習されていなかった可能性や </a:t>
            </a:r>
            <a:endParaRPr kumimoji="1" lang="en-US" altLang="ja-JP" dirty="0"/>
          </a:p>
          <a:p>
            <a:r>
              <a:rPr kumimoji="1" lang="en-US" altLang="ja-JP" dirty="0"/>
              <a:t>Data Augmentation </a:t>
            </a:r>
            <a:r>
              <a:rPr kumimoji="1" lang="ja-JP" altLang="en-US" dirty="0"/>
              <a:t>において</a:t>
            </a:r>
            <a:endParaRPr kumimoji="1" lang="en-US" altLang="ja-JP" dirty="0"/>
          </a:p>
          <a:p>
            <a:r>
              <a:rPr kumimoji="1" lang="ja-JP" altLang="en-US" dirty="0"/>
              <a:t>大きく意味が異なるものなどが生成されていたことが</a:t>
            </a:r>
            <a:endParaRPr kumimoji="1" lang="en-US" altLang="ja-JP" dirty="0"/>
          </a:p>
          <a:p>
            <a:r>
              <a:rPr kumimoji="1" lang="ja-JP" altLang="en-US" dirty="0"/>
              <a:t>精度が上がらなかった原因として考えられます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404014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本実験ではその中でも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まとめと今後の課題です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847305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本実験では</a:t>
            </a:r>
            <a:endParaRPr kumimoji="1" lang="en-US" altLang="ja-JP" dirty="0"/>
          </a:p>
          <a:p>
            <a:r>
              <a:rPr kumimoji="1" lang="en-US" altLang="ja-JP" dirty="0"/>
              <a:t>Doc2vec</a:t>
            </a:r>
            <a:r>
              <a:rPr kumimoji="1" lang="ja-JP" altLang="en-US" dirty="0"/>
              <a:t>で得た分散表現からセリフの感情推定を行いました</a:t>
            </a:r>
            <a:r>
              <a:rPr kumimoji="1" lang="en-US" altLang="ja-JP" dirty="0"/>
              <a:t>.</a:t>
            </a:r>
          </a:p>
          <a:p>
            <a:r>
              <a:rPr kumimoji="1" lang="ja-JP" altLang="en-US" dirty="0"/>
              <a:t>ベースラインを大きく上回る成果は出ませんでしたが</a:t>
            </a:r>
            <a:r>
              <a:rPr kumimoji="1" lang="en-US" altLang="ja-JP" dirty="0"/>
              <a:t>,</a:t>
            </a:r>
          </a:p>
          <a:p>
            <a:r>
              <a:rPr kumimoji="1" lang="ja-JP" altLang="en-US" dirty="0"/>
              <a:t>時系列を考慮することの有用性を確認できました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今後の課題としては</a:t>
            </a:r>
            <a:endParaRPr kumimoji="1" lang="en-US" altLang="ja-JP" dirty="0"/>
          </a:p>
          <a:p>
            <a:r>
              <a:rPr kumimoji="1" lang="en-US" altLang="ja-JP" dirty="0" err="1"/>
              <a:t>Optuna</a:t>
            </a:r>
            <a:r>
              <a:rPr kumimoji="1" lang="ja-JP" altLang="en-US" dirty="0"/>
              <a:t>を用いたハイパーパラメータのチューニング</a:t>
            </a:r>
            <a:endParaRPr kumimoji="1" lang="en-US" altLang="ja-JP" dirty="0"/>
          </a:p>
          <a:p>
            <a:r>
              <a:rPr kumimoji="1" lang="ja-JP" altLang="en-US" dirty="0"/>
              <a:t>漫画特有の文章表現の学習</a:t>
            </a:r>
            <a:endParaRPr kumimoji="1" lang="en-US" altLang="ja-JP" dirty="0"/>
          </a:p>
          <a:p>
            <a:r>
              <a:rPr kumimoji="1" lang="ja-JP" altLang="en-US" dirty="0"/>
              <a:t>形態素の品詞に基づいた</a:t>
            </a:r>
            <a:r>
              <a:rPr kumimoji="1" lang="en-US" altLang="ja-JP" dirty="0"/>
              <a:t>Data Augmentation</a:t>
            </a:r>
          </a:p>
          <a:p>
            <a:r>
              <a:rPr kumimoji="1" lang="ja-JP" altLang="en-US" dirty="0"/>
              <a:t>そして</a:t>
            </a:r>
            <a:r>
              <a:rPr kumimoji="1" lang="en-US" altLang="ja-JP" dirty="0"/>
              <a:t>,</a:t>
            </a:r>
          </a:p>
          <a:p>
            <a:r>
              <a:rPr kumimoji="1" lang="ja-JP" altLang="en-US" dirty="0"/>
              <a:t>マルチモーダルな手法の提案が挙げられます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65313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次にデータについての考察を述べます</a:t>
            </a:r>
            <a:r>
              <a:rPr kumimoji="1" lang="en-US" altLang="ja-JP" dirty="0"/>
              <a:t>.</a:t>
            </a:r>
          </a:p>
          <a:p>
            <a:r>
              <a:rPr kumimoji="1" lang="ja-JP" altLang="en-US" dirty="0"/>
              <a:t>この図は少年漫画タッチのオリジナルのセリフの分散表現について</a:t>
            </a:r>
            <a:r>
              <a:rPr kumimoji="1" lang="en-US" altLang="ja-JP" dirty="0"/>
              <a:t>,</a:t>
            </a:r>
          </a:p>
          <a:p>
            <a:r>
              <a:rPr kumimoji="1" lang="en-US" altLang="ja-JP" dirty="0"/>
              <a:t>T-</a:t>
            </a:r>
            <a:r>
              <a:rPr kumimoji="1" lang="en-US" altLang="ja-JP" dirty="0" err="1"/>
              <a:t>sne</a:t>
            </a:r>
            <a:r>
              <a:rPr kumimoji="1" lang="ja-JP" altLang="en-US" dirty="0"/>
              <a:t>を用いて</a:t>
            </a:r>
            <a:r>
              <a:rPr kumimoji="1" lang="en-US" altLang="ja-JP" dirty="0"/>
              <a:t>2</a:t>
            </a:r>
            <a:r>
              <a:rPr kumimoji="1" lang="ja-JP" altLang="en-US" dirty="0"/>
              <a:t>次元にマッピングしたもので</a:t>
            </a:r>
            <a:r>
              <a:rPr kumimoji="1" lang="en-US" altLang="ja-JP" dirty="0"/>
              <a:t>, </a:t>
            </a:r>
            <a:r>
              <a:rPr kumimoji="1" lang="ja-JP" altLang="en-US" dirty="0"/>
              <a:t>それぞれの軸は </a:t>
            </a:r>
            <a:r>
              <a:rPr kumimoji="1" lang="en-US" altLang="ja-JP" dirty="0"/>
              <a:t>T-</a:t>
            </a:r>
            <a:r>
              <a:rPr kumimoji="1" lang="en-US" altLang="ja-JP" dirty="0" err="1"/>
              <a:t>sne</a:t>
            </a:r>
            <a:r>
              <a:rPr kumimoji="1" lang="ja-JP" altLang="en-US" dirty="0"/>
              <a:t>によって求められた特徴量を表しています</a:t>
            </a:r>
            <a:r>
              <a:rPr kumimoji="1" lang="en-US" altLang="ja-JP" dirty="0"/>
              <a:t>.</a:t>
            </a:r>
          </a:p>
          <a:p>
            <a:r>
              <a:rPr kumimoji="1" lang="ja-JP" altLang="en-US" dirty="0"/>
              <a:t>喜楽ラベルのまとまりはいくつか見られますが</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2669872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明確な境界は見えませんでした</a:t>
            </a:r>
            <a:r>
              <a:rPr kumimoji="1" lang="en-US" altLang="ja-JP" dirty="0"/>
              <a:t>.</a:t>
            </a:r>
          </a:p>
          <a:p>
            <a:endParaRPr kumimoji="1" lang="en-US" altLang="ja-JP" dirty="0"/>
          </a:p>
          <a:p>
            <a:r>
              <a:rPr kumimoji="1" lang="ja-JP" altLang="en-US" dirty="0"/>
              <a:t>これは</a:t>
            </a:r>
            <a:r>
              <a:rPr kumimoji="1" lang="en-US" altLang="ja-JP" dirty="0"/>
              <a:t>, Doc2Vec</a:t>
            </a:r>
            <a:r>
              <a:rPr kumimoji="1" lang="ja-JP" altLang="en-US" dirty="0"/>
              <a:t>が文脈よりも出現単語に影響を受けて学習するという性質と</a:t>
            </a:r>
            <a:endParaRPr kumimoji="1" lang="en-US" altLang="ja-JP" dirty="0"/>
          </a:p>
          <a:p>
            <a:r>
              <a:rPr kumimoji="1" lang="ja-JP" altLang="en-US" dirty="0"/>
              <a:t>そもそも漫画特有の口語表現などが学習されていなかったことによるものだと考えられ</a:t>
            </a:r>
            <a:r>
              <a:rPr kumimoji="1" lang="en-US" altLang="ja-JP" dirty="0"/>
              <a:t>,</a:t>
            </a:r>
          </a:p>
          <a:p>
            <a:endParaRPr kumimoji="1" lang="en-US" altLang="ja-JP" dirty="0"/>
          </a:p>
          <a:p>
            <a:r>
              <a:rPr kumimoji="1" lang="en-US" altLang="ja-JP" dirty="0"/>
              <a:t>Manga109</a:t>
            </a:r>
            <a:r>
              <a:rPr kumimoji="1" lang="ja-JP" altLang="en-US" dirty="0"/>
              <a:t>のセリフの追加学習や</a:t>
            </a:r>
            <a:r>
              <a:rPr kumimoji="1" lang="en-US" altLang="ja-JP" dirty="0"/>
              <a:t>BERT</a:t>
            </a:r>
            <a:r>
              <a:rPr kumimoji="1" lang="ja-JP" altLang="en-US" dirty="0"/>
              <a:t>などの他の分散表現獲得手法の検討</a:t>
            </a:r>
            <a:r>
              <a:rPr kumimoji="1" lang="en-US" altLang="ja-JP" dirty="0"/>
              <a:t>, </a:t>
            </a:r>
            <a:r>
              <a:rPr kumimoji="1" lang="ja-JP" altLang="en-US" dirty="0"/>
              <a:t>比較が</a:t>
            </a:r>
            <a:endParaRPr kumimoji="1" lang="en-US" altLang="ja-JP" dirty="0"/>
          </a:p>
          <a:p>
            <a:r>
              <a:rPr kumimoji="1" lang="ja-JP" altLang="en-US" dirty="0"/>
              <a:t>必要であると推測できます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3528060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Data Augmentation</a:t>
            </a:r>
            <a:r>
              <a:rPr kumimoji="1" lang="ja-JP" altLang="en-US" dirty="0"/>
              <a:t>の妥当性について考察します</a:t>
            </a:r>
            <a:r>
              <a:rPr kumimoji="1" lang="en-US" altLang="ja-JP" dirty="0"/>
              <a:t>.</a:t>
            </a:r>
          </a:p>
          <a:p>
            <a:r>
              <a:rPr kumimoji="1" lang="ja-JP" altLang="en-US" dirty="0"/>
              <a:t>これはギャグタッチにおける拡張されたセリフとそれぞれに対応するオリジナルのセリフとのコサイン類似度をとった</a:t>
            </a:r>
            <a:endParaRPr kumimoji="1" lang="en-US" altLang="ja-JP" dirty="0"/>
          </a:p>
          <a:p>
            <a:r>
              <a:rPr kumimoji="1" lang="ja-JP" altLang="en-US" dirty="0"/>
              <a:t>ヒストグラムです</a:t>
            </a:r>
            <a:r>
              <a:rPr kumimoji="1" lang="en-US" altLang="ja-JP" dirty="0"/>
              <a:t>.</a:t>
            </a:r>
          </a:p>
          <a:p>
            <a:r>
              <a:rPr kumimoji="1" lang="ja-JP" altLang="en-US" dirty="0"/>
              <a:t>横軸にコサイン類似度</a:t>
            </a:r>
            <a:r>
              <a:rPr kumimoji="1" lang="en-US" altLang="ja-JP" dirty="0"/>
              <a:t>, </a:t>
            </a:r>
            <a:r>
              <a:rPr kumimoji="1" lang="ja-JP" altLang="en-US" dirty="0"/>
              <a:t>縦軸にデータ数を取っています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3067569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コサイン類似度が</a:t>
            </a:r>
            <a:r>
              <a:rPr kumimoji="1" lang="en-US" altLang="ja-JP" dirty="0"/>
              <a:t>0.5</a:t>
            </a:r>
            <a:r>
              <a:rPr kumimoji="1" lang="ja-JP" altLang="en-US" dirty="0"/>
              <a:t>以下のセリフには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62</a:t>
            </a:fld>
            <a:endParaRPr kumimoji="1" lang="ja-JP" altLang="en-US"/>
          </a:p>
        </p:txBody>
      </p:sp>
    </p:spTree>
    <p:extLst>
      <p:ext uri="{BB962C8B-B14F-4D97-AF65-F5344CB8AC3E}">
        <p14:creationId xmlns:p14="http://schemas.microsoft.com/office/powerpoint/2010/main" val="1795560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これらのようなオリジナルと大きく意味が異なるものが多く含まれており</a:t>
            </a:r>
            <a:r>
              <a:rPr kumimoji="1" lang="en-US" altLang="ja-JP" dirty="0"/>
              <a:t>, </a:t>
            </a:r>
          </a:p>
          <a:p>
            <a:r>
              <a:rPr kumimoji="1" lang="ja-JP" altLang="en-US" dirty="0"/>
              <a:t>コサイン類似度に関係なく</a:t>
            </a:r>
            <a:r>
              <a:rPr kumimoji="1" lang="en-US" altLang="ja-JP"/>
              <a:t>, </a:t>
            </a:r>
            <a:r>
              <a:rPr kumimoji="1" lang="ja-JP" altLang="en-US"/>
              <a:t>意味</a:t>
            </a:r>
            <a:r>
              <a:rPr kumimoji="1" lang="ja-JP" altLang="en-US" dirty="0"/>
              <a:t>は通じるが品詞が違ったり</a:t>
            </a:r>
            <a:r>
              <a:rPr kumimoji="1" lang="en-US" altLang="ja-JP" dirty="0"/>
              <a:t>, </a:t>
            </a:r>
            <a:r>
              <a:rPr kumimoji="1" lang="ja-JP" altLang="en-US" dirty="0"/>
              <a:t>文法が間違っているものも含まれていました</a:t>
            </a:r>
            <a:r>
              <a:rPr kumimoji="1" lang="en-US" altLang="ja-JP" dirty="0"/>
              <a:t>.</a:t>
            </a:r>
          </a:p>
          <a:p>
            <a:endParaRPr kumimoji="1" lang="en-US" altLang="ja-JP" dirty="0"/>
          </a:p>
          <a:p>
            <a:r>
              <a:rPr kumimoji="1" lang="ja-JP" altLang="en-US" dirty="0"/>
              <a:t>よって</a:t>
            </a:r>
            <a:r>
              <a:rPr kumimoji="1" lang="en-US" altLang="ja-JP" dirty="0"/>
              <a:t>, </a:t>
            </a:r>
            <a:r>
              <a:rPr kumimoji="1" lang="ja-JP" altLang="en-US" dirty="0"/>
              <a:t>コサイン類似度にしきい値を設けたり</a:t>
            </a:r>
            <a:r>
              <a:rPr kumimoji="1" lang="en-US" altLang="ja-JP" dirty="0"/>
              <a:t>, </a:t>
            </a:r>
            <a:r>
              <a:rPr kumimoji="1" lang="ja-JP" altLang="en-US" dirty="0"/>
              <a:t>品詞を限定することで改善されるものだと考えられます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63</a:t>
            </a:fld>
            <a:endParaRPr kumimoji="1" lang="ja-JP" altLang="en-US"/>
          </a:p>
        </p:txBody>
      </p:sp>
    </p:spTree>
    <p:extLst>
      <p:ext uri="{BB962C8B-B14F-4D97-AF65-F5344CB8AC3E}">
        <p14:creationId xmlns:p14="http://schemas.microsoft.com/office/powerpoint/2010/main" val="1220183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マンガの理解</a:t>
            </a:r>
            <a:r>
              <a:rPr kumimoji="1" lang="en-US" altLang="ja-JP" dirty="0"/>
              <a:t>, </a:t>
            </a:r>
            <a:r>
              <a:rPr kumimoji="1" lang="ja-JP" altLang="en-US" dirty="0"/>
              <a:t>コミック工学に注目しました</a:t>
            </a:r>
            <a:r>
              <a:rPr kumimoji="1" lang="en-US" altLang="ja-JP" dirty="0"/>
              <a:t>.</a:t>
            </a:r>
          </a:p>
          <a:p>
            <a:r>
              <a:rPr kumimoji="1" lang="ja-JP" altLang="en-US" dirty="0"/>
              <a:t>コミック工学では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66</a:t>
            </a:fld>
            <a:endParaRPr kumimoji="1" lang="ja-JP" altLang="en-US"/>
          </a:p>
        </p:txBody>
      </p:sp>
    </p:spTree>
    <p:extLst>
      <p:ext uri="{BB962C8B-B14F-4D97-AF65-F5344CB8AC3E}">
        <p14:creationId xmlns:p14="http://schemas.microsoft.com/office/powerpoint/2010/main" val="184935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自然言語と画像から構成されるマルチモーダルなデータを扱います</a:t>
            </a:r>
            <a:r>
              <a:rPr kumimoji="1" lang="en-US" altLang="ja-JP" dirty="0"/>
              <a:t>.</a:t>
            </a:r>
          </a:p>
          <a:p>
            <a:r>
              <a:rPr kumimoji="1" lang="ja-JP" altLang="en-US" dirty="0"/>
              <a:t>画像処理に関する研究は数多く報告されていますが</a:t>
            </a:r>
            <a:r>
              <a:rPr kumimoji="1" lang="en-US" altLang="ja-JP" dirty="0"/>
              <a:t>,</a:t>
            </a:r>
          </a:p>
          <a:p>
            <a:r>
              <a:rPr kumimoji="1" lang="ja-JP" altLang="en-US" dirty="0"/>
              <a:t>自然言語処理による研究は少ないのが現状です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よって本実験では</a:t>
            </a:r>
            <a:r>
              <a:rPr kumimoji="1" lang="en-US" altLang="ja-JP" dirty="0"/>
              <a:t>, </a:t>
            </a:r>
            <a:r>
              <a:rPr kumimoji="1" lang="ja-JP" altLang="en-US" dirty="0"/>
              <a:t>自然言語処理を扱います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142122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a:t>
            </a:r>
            <a:r>
              <a:rPr kumimoji="1" lang="en-US" altLang="ja-JP" dirty="0"/>
              <a:t>, </a:t>
            </a:r>
            <a:r>
              <a:rPr kumimoji="1" lang="ja-JP" altLang="en-US" dirty="0"/>
              <a:t>実験目的をコミックの内容理解とし</a:t>
            </a:r>
            <a:r>
              <a:rPr kumimoji="1" lang="en-US" altLang="ja-JP" dirty="0"/>
              <a:t>,</a:t>
            </a:r>
          </a:p>
          <a:p>
            <a:r>
              <a:rPr kumimoji="1" lang="ja-JP" altLang="en-US" dirty="0"/>
              <a:t>そのためのタスクとしてセリフの感情推定を設定しました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324203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次にデータセットについて説明します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653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2020/4/29</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2020/4/29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2020/4/29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2020/4/29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2020/4/29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2020/4/29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2020/4/29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2020/4/29</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2020/4/29</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lstStyle/>
          <a:p>
            <a:r>
              <a:rPr lang="ja-JP" altLang="en-US" dirty="0">
                <a:solidFill>
                  <a:schemeClr val="tx1"/>
                </a:solidFill>
              </a:rPr>
              <a:t>自然言語処理と</a:t>
            </a:r>
            <a:br>
              <a:rPr lang="en-US" altLang="ja-JP" dirty="0">
                <a:solidFill>
                  <a:schemeClr val="tx1"/>
                </a:solidFill>
              </a:rPr>
            </a:br>
            <a:r>
              <a:rPr lang="ja-JP" altLang="en-US" dirty="0">
                <a:solidFill>
                  <a:schemeClr val="tx1"/>
                </a:solidFill>
              </a:rPr>
              <a:t>深層学習に基づいた</a:t>
            </a:r>
            <a:br>
              <a:rPr lang="en-US" altLang="ja-JP">
                <a:solidFill>
                  <a:schemeClr val="tx1"/>
                </a:solidFill>
              </a:rPr>
            </a:br>
            <a:r>
              <a:rPr lang="en-US" altLang="ja-JP">
                <a:solidFill>
                  <a:schemeClr val="tx1"/>
                </a:solidFill>
              </a:rPr>
              <a:t>4 </a:t>
            </a:r>
            <a:r>
              <a:rPr lang="ja-JP" altLang="en-US">
                <a:solidFill>
                  <a:schemeClr val="tx1"/>
                </a:solidFill>
              </a:rPr>
              <a:t>コマ</a:t>
            </a:r>
            <a:r>
              <a:rPr lang="ja-JP" altLang="en-US" dirty="0">
                <a:solidFill>
                  <a:schemeClr val="tx1"/>
                </a:solidFill>
              </a:rPr>
              <a:t>漫画のセリフの感情推定</a:t>
            </a: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0" y="0"/>
            <a:ext cx="7429499" cy="820024"/>
          </a:xfrm>
        </p:spPr>
        <p:txBody>
          <a:bodyPr>
            <a:normAutofit/>
          </a:bodyPr>
          <a:lstStyle/>
          <a:p>
            <a:r>
              <a:rPr lang="en-US" altLang="ja-JP" sz="4050" cap="none" dirty="0">
                <a:solidFill>
                  <a:schemeClr val="tx1"/>
                </a:solidFill>
              </a:rPr>
              <a:t>Manga</a:t>
            </a:r>
            <a:r>
              <a:rPr lang="en-US" altLang="ja-JP" sz="4050" dirty="0">
                <a:solidFill>
                  <a:schemeClr val="tx1"/>
                </a:solidFill>
              </a:rPr>
              <a:t>109</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fontScale="92500" lnSpcReduction="10000"/>
          </a:bodyPr>
          <a:lstStyle/>
          <a:p>
            <a:pPr marL="0" indent="0">
              <a:buNone/>
            </a:pPr>
            <a:endParaRPr lang="en-US" altLang="ja-JP" sz="3300" cap="none"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endParaRPr lang="en-US" altLang="ja-JP" sz="3000" dirty="0">
              <a:solidFill>
                <a:schemeClr val="tx1">
                  <a:lumMod val="95000"/>
                </a:schemeClr>
              </a:solidFill>
            </a:endParaRPr>
          </a:p>
          <a:p>
            <a:r>
              <a:rPr lang="ja-JP" altLang="en-US" sz="2400" dirty="0">
                <a:solidFill>
                  <a:schemeClr val="tx1">
                    <a:lumMod val="95000"/>
                  </a:schemeClr>
                </a:solidFill>
              </a:rPr>
              <a:t>市販の</a:t>
            </a:r>
            <a:r>
              <a:rPr lang="en-US" altLang="ja-JP" sz="2400" dirty="0">
                <a:solidFill>
                  <a:schemeClr val="tx1">
                    <a:lumMod val="95000"/>
                  </a:schemeClr>
                </a:solidFill>
              </a:rPr>
              <a:t>109</a:t>
            </a:r>
            <a:r>
              <a:rPr lang="ja-JP" altLang="en-US" sz="2400" dirty="0">
                <a:solidFill>
                  <a:schemeClr val="tx1">
                    <a:lumMod val="95000"/>
                  </a:schemeClr>
                </a:solidFill>
              </a:rPr>
              <a:t>冊のコミックによって構成</a:t>
            </a:r>
            <a:endParaRPr lang="en-US" altLang="ja-JP" sz="2400" dirty="0">
              <a:solidFill>
                <a:schemeClr val="tx1">
                  <a:lumMod val="95000"/>
                </a:schemeClr>
              </a:solidFill>
            </a:endParaRPr>
          </a:p>
          <a:p>
            <a:r>
              <a:rPr lang="ja-JP" altLang="en-US" sz="2400" dirty="0">
                <a:solidFill>
                  <a:schemeClr val="tx1">
                    <a:lumMod val="95000"/>
                  </a:schemeClr>
                </a:solidFill>
              </a:rPr>
              <a:t>画像周りのアノテーションは充実</a:t>
            </a:r>
            <a:endParaRPr lang="en-US" altLang="ja-JP" sz="2400" dirty="0">
              <a:solidFill>
                <a:schemeClr val="tx1">
                  <a:lumMod val="95000"/>
                </a:schemeClr>
              </a:solidFill>
            </a:endParaRPr>
          </a:p>
          <a:p>
            <a:r>
              <a:rPr lang="ja-JP" altLang="en-US" sz="2400" dirty="0">
                <a:solidFill>
                  <a:schemeClr val="tx1">
                    <a:lumMod val="95000"/>
                  </a:schemeClr>
                </a:solidFill>
              </a:rPr>
              <a:t>作者による感情アノテーションなし</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737680" y="5180815"/>
            <a:ext cx="3944923" cy="819840"/>
          </a:xfrm>
          <a:prstGeom prst="rect">
            <a:avLst/>
          </a:prstGeom>
          <a:noFill/>
        </p:spPr>
        <p:txBody>
          <a:bodyPr wrap="square" rtlCol="0">
            <a:spAutoFit/>
          </a:bodyPr>
          <a:lstStyle/>
          <a:p>
            <a:pPr lvl="1">
              <a:buFont typeface="Wingdings" panose="05000000000000000000" pitchFamily="2" charset="2"/>
              <a:buChar char="l"/>
            </a:pPr>
            <a:r>
              <a:rPr lang="en-US" altLang="ja-JP" sz="788" dirty="0" err="1"/>
              <a:t>Y.Matsui</a:t>
            </a:r>
            <a:r>
              <a:rPr lang="en-US" altLang="ja-JP" sz="788" dirty="0"/>
              <a:t>, </a:t>
            </a:r>
            <a:r>
              <a:rPr lang="en-US" altLang="ja-JP" sz="788" dirty="0" err="1"/>
              <a:t>K.Ito</a:t>
            </a:r>
            <a:r>
              <a:rPr lang="en-US" altLang="ja-JP" sz="788" dirty="0"/>
              <a:t>, </a:t>
            </a:r>
            <a:r>
              <a:rPr lang="en-US" altLang="ja-JP" sz="788" dirty="0" err="1"/>
              <a:t>Y.Aramaki</a:t>
            </a:r>
            <a:r>
              <a:rPr lang="en-US" altLang="ja-JP" sz="788" dirty="0"/>
              <a:t>, </a:t>
            </a:r>
            <a:r>
              <a:rPr lang="en-US" altLang="ja-JP" sz="788" dirty="0" err="1"/>
              <a:t>A.Fujimoto</a:t>
            </a:r>
            <a:r>
              <a:rPr lang="en-US" altLang="ja-JP" sz="788" dirty="0"/>
              <a:t>, </a:t>
            </a:r>
            <a:r>
              <a:rPr lang="en-US" altLang="ja-JP" sz="788" dirty="0" err="1"/>
              <a:t>T.Ogawa</a:t>
            </a:r>
            <a:r>
              <a:rPr lang="en-US" altLang="ja-JP" sz="788" dirty="0"/>
              <a:t>,</a:t>
            </a:r>
            <a:r>
              <a:rPr lang="ja-JP" altLang="en-US" sz="788" dirty="0"/>
              <a:t> </a:t>
            </a:r>
            <a:r>
              <a:rPr lang="en-US" altLang="ja-JP" sz="788" dirty="0" err="1"/>
              <a:t>T.Yamasaki</a:t>
            </a:r>
            <a:r>
              <a:rPr lang="en-US" altLang="ja-JP" sz="788" dirty="0"/>
              <a:t>, </a:t>
            </a:r>
            <a:r>
              <a:rPr lang="en-US" altLang="ja-JP" sz="788" dirty="0" err="1"/>
              <a:t>K.Aizawa</a:t>
            </a:r>
            <a:r>
              <a:rPr lang="en-US" altLang="ja-JP" sz="788" dirty="0"/>
              <a:t>, Sketch-based Manga Retrieval using Manga109 Dataset, Multimedia Tools and</a:t>
            </a:r>
            <a:r>
              <a:rPr lang="ja-JP" altLang="en-US" sz="788" dirty="0"/>
              <a:t> </a:t>
            </a:r>
            <a:r>
              <a:rPr lang="en-US" altLang="ja-JP" sz="788" dirty="0"/>
              <a:t>Applications, Springer, 2017</a:t>
            </a:r>
          </a:p>
          <a:p>
            <a:pPr lvl="1">
              <a:buFont typeface="Wingdings" panose="05000000000000000000" pitchFamily="2" charset="2"/>
              <a:buChar char="l"/>
            </a:pPr>
            <a:r>
              <a:rPr lang="en-US" altLang="ja-JP" sz="788" dirty="0" err="1"/>
              <a:t>T.Ogawa</a:t>
            </a:r>
            <a:r>
              <a:rPr lang="en-US" altLang="ja-JP" sz="788" dirty="0"/>
              <a:t>, </a:t>
            </a:r>
            <a:r>
              <a:rPr lang="en-US" altLang="ja-JP" sz="788" dirty="0" err="1"/>
              <a:t>A.Otsubo</a:t>
            </a:r>
            <a:r>
              <a:rPr lang="en-US" altLang="ja-JP" sz="788" dirty="0"/>
              <a:t>, </a:t>
            </a:r>
            <a:r>
              <a:rPr lang="en-US" altLang="ja-JP" sz="788" dirty="0" err="1"/>
              <a:t>R.Narita</a:t>
            </a:r>
            <a:r>
              <a:rPr lang="en-US" altLang="ja-JP" sz="788" dirty="0"/>
              <a:t>, </a:t>
            </a:r>
            <a:r>
              <a:rPr lang="en-US" altLang="ja-JP" sz="788" dirty="0" err="1"/>
              <a:t>Y.Matsui</a:t>
            </a:r>
            <a:r>
              <a:rPr lang="en-US" altLang="ja-JP" sz="788" dirty="0"/>
              <a:t>, </a:t>
            </a:r>
            <a:r>
              <a:rPr lang="en-US" altLang="ja-JP" sz="788" dirty="0" err="1"/>
              <a:t>T.Yamasaki</a:t>
            </a:r>
            <a:r>
              <a:rPr lang="en-US" altLang="ja-JP" sz="788" dirty="0"/>
              <a:t>,</a:t>
            </a:r>
            <a:r>
              <a:rPr lang="ja-JP" altLang="en-US" sz="788" dirty="0"/>
              <a:t> </a:t>
            </a:r>
            <a:r>
              <a:rPr lang="en-US" altLang="ja-JP" sz="788" dirty="0" err="1"/>
              <a:t>K.Aizawa</a:t>
            </a:r>
            <a:r>
              <a:rPr lang="ja-JP" altLang="en-US" sz="788" dirty="0" err="1"/>
              <a:t>、</a:t>
            </a:r>
            <a:r>
              <a:rPr lang="en-US" altLang="ja-JP" sz="788" dirty="0"/>
              <a:t>Object Detection for Comics using</a:t>
            </a:r>
            <a:r>
              <a:rPr lang="ja-JP" altLang="en-US" sz="788" dirty="0"/>
              <a:t> </a:t>
            </a:r>
            <a:r>
              <a:rPr lang="en-US" altLang="ja-JP" sz="788" dirty="0"/>
              <a:t>Manga109 Annotations, arXiv:1803.08670</a:t>
            </a:r>
          </a:p>
        </p:txBody>
      </p:sp>
      <p:pic>
        <p:nvPicPr>
          <p:cNvPr id="6" name="図 5">
            <a:extLst>
              <a:ext uri="{FF2B5EF4-FFF2-40B4-BE49-F238E27FC236}">
                <a16:creationId xmlns:a16="http://schemas.microsoft.com/office/drawing/2014/main" id="{9DAB8C54-8832-4B32-A9AD-A7DA76D9328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318219" y="857251"/>
            <a:ext cx="4061198" cy="2304226"/>
          </a:xfrm>
          <a:prstGeom prst="rect">
            <a:avLst/>
          </a:prstGeom>
        </p:spPr>
      </p:pic>
    </p:spTree>
    <p:extLst>
      <p:ext uri="{BB962C8B-B14F-4D97-AF65-F5344CB8AC3E}">
        <p14:creationId xmlns:p14="http://schemas.microsoft.com/office/powerpoint/2010/main" val="14603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0"/>
            <a:ext cx="7429499" cy="820024"/>
          </a:xfrm>
        </p:spPr>
        <p:txBody>
          <a:bodyPr>
            <a:normAutofit fontScale="90000"/>
          </a:bodyPr>
          <a:lstStyle/>
          <a:p>
            <a:r>
              <a:rPr lang="en-US" altLang="ja-JP" sz="4400" dirty="0">
                <a:solidFill>
                  <a:schemeClr val="tx1">
                    <a:lumMod val="95000"/>
                  </a:schemeClr>
                </a:solidFill>
              </a:rPr>
              <a:t>4 </a:t>
            </a:r>
            <a:r>
              <a:rPr lang="ja-JP" altLang="en-US" sz="4400" dirty="0">
                <a:solidFill>
                  <a:schemeClr val="tx1">
                    <a:lumMod val="95000"/>
                  </a:schemeClr>
                </a:solidFill>
              </a:rPr>
              <a:t>コマストーリーデータセット</a:t>
            </a:r>
            <a:endParaRPr lang="ja-JP" altLang="en-US" sz="4050" dirty="0"/>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4686004"/>
            <a:ext cx="7429499" cy="1224711"/>
          </a:xfrm>
        </p:spPr>
        <p:txBody>
          <a:bodyPr>
            <a:normAutofit fontScale="92500" lnSpcReduction="10000"/>
          </a:bodyPr>
          <a:lstStyle/>
          <a:p>
            <a:pPr>
              <a:buFont typeface="Wingdings" panose="05000000000000000000" pitchFamily="2" charset="2"/>
              <a:buChar char="l"/>
            </a:pPr>
            <a:r>
              <a:rPr lang="ja-JP" altLang="en-US" sz="2100" dirty="0">
                <a:solidFill>
                  <a:schemeClr val="tx1">
                    <a:lumMod val="95000"/>
                  </a:schemeClr>
                </a:solidFill>
              </a:rPr>
              <a:t>複数の漫画家が同一プロットの下</a:t>
            </a:r>
            <a:r>
              <a:rPr lang="en-US" altLang="ja-JP" sz="2100" dirty="0">
                <a:solidFill>
                  <a:schemeClr val="tx1">
                    <a:lumMod val="95000"/>
                  </a:schemeClr>
                </a:solidFill>
              </a:rPr>
              <a:t>, </a:t>
            </a:r>
            <a:r>
              <a:rPr lang="ja-JP" altLang="en-US" sz="2100" dirty="0">
                <a:solidFill>
                  <a:schemeClr val="tx1">
                    <a:lumMod val="95000"/>
                  </a:schemeClr>
                </a:solidFill>
              </a:rPr>
              <a:t>作成</a:t>
            </a:r>
            <a:endParaRPr lang="en-US" altLang="ja-JP" sz="2100" dirty="0">
              <a:solidFill>
                <a:schemeClr val="tx1">
                  <a:lumMod val="95000"/>
                </a:schemeClr>
              </a:solidFill>
            </a:endParaRPr>
          </a:p>
          <a:p>
            <a:pPr>
              <a:buFont typeface="Wingdings" panose="05000000000000000000" pitchFamily="2" charset="2"/>
              <a:buChar char="l"/>
            </a:pPr>
            <a:r>
              <a:rPr lang="ja-JP" altLang="en-US" sz="2100" dirty="0">
                <a:solidFill>
                  <a:schemeClr val="tx1">
                    <a:lumMod val="95000"/>
                  </a:schemeClr>
                </a:solidFill>
              </a:rPr>
              <a:t>パーツごとのレイヤー分け</a:t>
            </a:r>
            <a:endParaRPr lang="en-US" altLang="ja-JP" sz="2100" dirty="0">
              <a:solidFill>
                <a:schemeClr val="tx1">
                  <a:lumMod val="95000"/>
                </a:schemeClr>
              </a:solidFill>
            </a:endParaRPr>
          </a:p>
          <a:p>
            <a:pPr>
              <a:buFont typeface="Wingdings" panose="05000000000000000000" pitchFamily="2" charset="2"/>
              <a:buChar char="l"/>
            </a:pPr>
            <a:r>
              <a:rPr lang="ja-JP" altLang="en-US" sz="2100" b="1" dirty="0">
                <a:solidFill>
                  <a:schemeClr val="tx1">
                    <a:lumMod val="95000"/>
                  </a:schemeClr>
                </a:solidFill>
              </a:rPr>
              <a:t>作者による感情アノテーションあり</a:t>
            </a:r>
            <a:endParaRPr lang="en-US" altLang="ja-JP" sz="2100" b="1" dirty="0">
              <a:solidFill>
                <a:schemeClr val="tx1">
                  <a:lumMod val="95000"/>
                </a:schemeClr>
              </a:solidFill>
            </a:endParaRPr>
          </a:p>
        </p:txBody>
      </p:sp>
      <p:sp>
        <p:nvSpPr>
          <p:cNvPr id="6" name="スライド番号プレースホルダー 5">
            <a:extLst>
              <a:ext uri="{FF2B5EF4-FFF2-40B4-BE49-F238E27FC236}">
                <a16:creationId xmlns:a16="http://schemas.microsoft.com/office/drawing/2014/main" id="{6E4B428B-9F12-4123-9628-E81FCF8B278B}"/>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E590C592-CCFB-41BA-8A35-2881E1833270}"/>
              </a:ext>
            </a:extLst>
          </p:cNvPr>
          <p:cNvSpPr txBox="1"/>
          <p:nvPr/>
        </p:nvSpPr>
        <p:spPr>
          <a:xfrm>
            <a:off x="4340637" y="5958969"/>
            <a:ext cx="3944923" cy="438582"/>
          </a:xfrm>
          <a:prstGeom prst="rect">
            <a:avLst/>
          </a:prstGeom>
          <a:noFill/>
        </p:spPr>
        <p:txBody>
          <a:bodyPr wrap="square" rtlCol="0">
            <a:spAutoFit/>
          </a:bodyPr>
          <a:lstStyle/>
          <a:p>
            <a:pPr algn="ctr"/>
            <a:r>
              <a:rPr lang="en-US" altLang="ja-JP" sz="750" dirty="0"/>
              <a:t>4</a:t>
            </a:r>
            <a:r>
              <a:rPr lang="ja-JP" altLang="en-US" sz="750" dirty="0"/>
              <a:t> コマ漫画ストーリーデータセット（創作者と人工知能</a:t>
            </a:r>
            <a:r>
              <a:rPr lang="en-US" altLang="ja-JP" sz="750" dirty="0"/>
              <a:t>: </a:t>
            </a:r>
            <a:r>
              <a:rPr lang="ja-JP" altLang="en-US" sz="750" dirty="0"/>
              <a:t>共作実現に向けた</a:t>
            </a:r>
            <a:endParaRPr lang="en-US" altLang="ja-JP" sz="750" dirty="0"/>
          </a:p>
          <a:p>
            <a:pPr algn="ctr"/>
            <a:r>
              <a:rPr lang="ja-JP" altLang="en-US" sz="750" dirty="0"/>
              <a:t>         創作過程とメタデータ付与 </a:t>
            </a:r>
            <a:r>
              <a:rPr lang="en-US" altLang="ja-JP" sz="750" dirty="0"/>
              <a:t>4</a:t>
            </a:r>
            <a:r>
              <a:rPr lang="ja-JP" altLang="en-US" sz="750" dirty="0"/>
              <a:t> コマ漫画ストーリーデータセット</a:t>
            </a:r>
            <a:r>
              <a:rPr lang="en-US" altLang="ja-JP" sz="750" dirty="0"/>
              <a:t>)</a:t>
            </a:r>
            <a:r>
              <a:rPr lang="ja-JP" altLang="en-US" sz="750" dirty="0"/>
              <a:t>     上野未貴</a:t>
            </a:r>
            <a:endParaRPr lang="en-US" altLang="ja-JP" sz="750" dirty="0"/>
          </a:p>
          <a:p>
            <a:pPr algn="ctr"/>
            <a:endParaRPr lang="en-US" altLang="ja-JP" sz="750" dirty="0"/>
          </a:p>
        </p:txBody>
      </p:sp>
      <p:grpSp>
        <p:nvGrpSpPr>
          <p:cNvPr id="16" name="グループ化 15">
            <a:extLst>
              <a:ext uri="{FF2B5EF4-FFF2-40B4-BE49-F238E27FC236}">
                <a16:creationId xmlns:a16="http://schemas.microsoft.com/office/drawing/2014/main" id="{BBBD4E43-74D7-49E9-BB4C-3C9E46A99B33}"/>
              </a:ext>
            </a:extLst>
          </p:cNvPr>
          <p:cNvGrpSpPr/>
          <p:nvPr/>
        </p:nvGrpSpPr>
        <p:grpSpPr>
          <a:xfrm>
            <a:off x="975613" y="779620"/>
            <a:ext cx="7378605" cy="3972487"/>
            <a:chOff x="975613" y="779620"/>
            <a:chExt cx="7378605" cy="3972487"/>
          </a:xfrm>
        </p:grpSpPr>
        <p:grpSp>
          <p:nvGrpSpPr>
            <p:cNvPr id="14" name="グループ化 13">
              <a:extLst>
                <a:ext uri="{FF2B5EF4-FFF2-40B4-BE49-F238E27FC236}">
                  <a16:creationId xmlns:a16="http://schemas.microsoft.com/office/drawing/2014/main" id="{395E6E2E-5974-4B23-9C6E-F9BD4AA12752}"/>
                </a:ext>
              </a:extLst>
            </p:cNvPr>
            <p:cNvGrpSpPr/>
            <p:nvPr/>
          </p:nvGrpSpPr>
          <p:grpSpPr>
            <a:xfrm>
              <a:off x="975613" y="779620"/>
              <a:ext cx="7190398" cy="3972487"/>
              <a:chOff x="975613" y="779620"/>
              <a:chExt cx="7190398" cy="3972487"/>
            </a:xfrm>
          </p:grpSpPr>
          <p:grpSp>
            <p:nvGrpSpPr>
              <p:cNvPr id="11" name="グループ化 10">
                <a:extLst>
                  <a:ext uri="{FF2B5EF4-FFF2-40B4-BE49-F238E27FC236}">
                    <a16:creationId xmlns:a16="http://schemas.microsoft.com/office/drawing/2014/main" id="{C497F156-491A-4AE5-8F14-761A93B6D7F6}"/>
                  </a:ext>
                </a:extLst>
              </p:cNvPr>
              <p:cNvGrpSpPr/>
              <p:nvPr/>
            </p:nvGrpSpPr>
            <p:grpSpPr>
              <a:xfrm>
                <a:off x="975613" y="779620"/>
                <a:ext cx="7190398" cy="3972487"/>
                <a:chOff x="1917560" y="1677273"/>
                <a:chExt cx="5306501" cy="2849435"/>
              </a:xfrm>
            </p:grpSpPr>
            <p:grpSp>
              <p:nvGrpSpPr>
                <p:cNvPr id="9" name="グループ化 8">
                  <a:extLst>
                    <a:ext uri="{FF2B5EF4-FFF2-40B4-BE49-F238E27FC236}">
                      <a16:creationId xmlns:a16="http://schemas.microsoft.com/office/drawing/2014/main" id="{F2F166BE-5B63-4DAF-89CE-2709C701ADD7}"/>
                    </a:ext>
                  </a:extLst>
                </p:cNvPr>
                <p:cNvGrpSpPr>
                  <a:grpSpLocks noChangeAspect="1"/>
                </p:cNvGrpSpPr>
                <p:nvPr/>
              </p:nvGrpSpPr>
              <p:grpSpPr>
                <a:xfrm>
                  <a:off x="1917560" y="1677273"/>
                  <a:ext cx="5306501" cy="2849435"/>
                  <a:chOff x="7176501" y="184557"/>
                  <a:chExt cx="4719088" cy="2374270"/>
                </a:xfrm>
              </p:grpSpPr>
              <p:sp>
                <p:nvSpPr>
                  <p:cNvPr id="8" name="正方形/長方形 7">
                    <a:extLst>
                      <a:ext uri="{FF2B5EF4-FFF2-40B4-BE49-F238E27FC236}">
                        <a16:creationId xmlns:a16="http://schemas.microsoft.com/office/drawing/2014/main" id="{3DDAC35B-1485-428E-BF9A-8C74FF5BCAE7}"/>
                      </a:ext>
                    </a:extLst>
                  </p:cNvPr>
                  <p:cNvSpPr/>
                  <p:nvPr/>
                </p:nvSpPr>
                <p:spPr>
                  <a:xfrm>
                    <a:off x="7180976" y="184557"/>
                    <a:ext cx="4714613" cy="23742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図 6">
                    <a:extLst>
                      <a:ext uri="{FF2B5EF4-FFF2-40B4-BE49-F238E27FC236}">
                        <a16:creationId xmlns:a16="http://schemas.microsoft.com/office/drawing/2014/main" id="{DF576EAF-39BA-4739-9D2D-0A2CE7BD152C}"/>
                      </a:ext>
                    </a:extLst>
                  </p:cNvPr>
                  <p:cNvPicPr>
                    <a:picLocks noChangeAspect="1"/>
                  </p:cNvPicPr>
                  <p:nvPr/>
                </p:nvPicPr>
                <p:blipFill rotWithShape="1">
                  <a:blip r:embed="rId3">
                    <a:extLst>
                      <a:ext uri="{28A0092B-C50C-407E-A947-70E740481C1C}">
                        <a14:useLocalDpi xmlns:a14="http://schemas.microsoft.com/office/drawing/2010/main" val="0"/>
                      </a:ext>
                    </a:extLst>
                  </a:blip>
                  <a:srcRect t="8730"/>
                  <a:stretch/>
                </p:blipFill>
                <p:spPr>
                  <a:xfrm>
                    <a:off x="7176501" y="401914"/>
                    <a:ext cx="4693920" cy="1909678"/>
                  </a:xfrm>
                  <a:prstGeom prst="rect">
                    <a:avLst/>
                  </a:prstGeom>
                </p:spPr>
              </p:pic>
            </p:grpSp>
            <p:sp>
              <p:nvSpPr>
                <p:cNvPr id="5" name="テキスト ボックス 4">
                  <a:extLst>
                    <a:ext uri="{FF2B5EF4-FFF2-40B4-BE49-F238E27FC236}">
                      <a16:creationId xmlns:a16="http://schemas.microsoft.com/office/drawing/2014/main" id="{2E0FF21C-E619-4CC7-96B2-D22F2AF9D148}"/>
                    </a:ext>
                  </a:extLst>
                </p:cNvPr>
                <p:cNvSpPr txBox="1"/>
                <p:nvPr/>
              </p:nvSpPr>
              <p:spPr>
                <a:xfrm>
                  <a:off x="2294896" y="1706254"/>
                  <a:ext cx="2136913" cy="369332"/>
                </a:xfrm>
                <a:prstGeom prst="rect">
                  <a:avLst/>
                </a:prstGeom>
                <a:noFill/>
              </p:spPr>
              <p:txBody>
                <a:bodyPr wrap="square" rtlCol="0">
                  <a:spAutoFit/>
                </a:bodyPr>
                <a:lstStyle/>
                <a:p>
                  <a:pPr algn="ctr"/>
                  <a:r>
                    <a:rPr kumimoji="1" lang="ja-JP" altLang="en-US" dirty="0">
                      <a:solidFill>
                        <a:schemeClr val="bg2"/>
                      </a:solidFill>
                    </a:rPr>
                    <a:t>少女漫画タッチ</a:t>
                  </a:r>
                </a:p>
              </p:txBody>
            </p:sp>
            <p:sp>
              <p:nvSpPr>
                <p:cNvPr id="10" name="テキスト ボックス 9">
                  <a:extLst>
                    <a:ext uri="{FF2B5EF4-FFF2-40B4-BE49-F238E27FC236}">
                      <a16:creationId xmlns:a16="http://schemas.microsoft.com/office/drawing/2014/main" id="{7A6D7CF4-1355-4D33-8B89-85C0E6241505}"/>
                    </a:ext>
                  </a:extLst>
                </p:cNvPr>
                <p:cNvSpPr txBox="1"/>
                <p:nvPr/>
              </p:nvSpPr>
              <p:spPr>
                <a:xfrm>
                  <a:off x="4804113" y="1706254"/>
                  <a:ext cx="2136913" cy="369332"/>
                </a:xfrm>
                <a:prstGeom prst="rect">
                  <a:avLst/>
                </a:prstGeom>
                <a:noFill/>
              </p:spPr>
              <p:txBody>
                <a:bodyPr wrap="square" rtlCol="0">
                  <a:spAutoFit/>
                </a:bodyPr>
                <a:lstStyle/>
                <a:p>
                  <a:pPr algn="ctr"/>
                  <a:r>
                    <a:rPr kumimoji="1" lang="ja-JP" altLang="en-US" dirty="0">
                      <a:solidFill>
                        <a:schemeClr val="bg2"/>
                      </a:solidFill>
                    </a:rPr>
                    <a:t>萌えタッチ</a:t>
                  </a:r>
                </a:p>
              </p:txBody>
            </p:sp>
          </p:grpSp>
          <p:sp>
            <p:nvSpPr>
              <p:cNvPr id="13" name="正方形/長方形 12">
                <a:extLst>
                  <a:ext uri="{FF2B5EF4-FFF2-40B4-BE49-F238E27FC236}">
                    <a16:creationId xmlns:a16="http://schemas.microsoft.com/office/drawing/2014/main" id="{CFCFD5F2-97C1-4871-8E0B-2C95FC57B69D}"/>
                  </a:ext>
                </a:extLst>
              </p:cNvPr>
              <p:cNvSpPr/>
              <p:nvPr/>
            </p:nvSpPr>
            <p:spPr>
              <a:xfrm>
                <a:off x="1016337" y="4261868"/>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作画：高科りさ</a:t>
                </a:r>
                <a:endParaRPr lang="en-US" altLang="ja-JP" sz="1050" dirty="0">
                  <a:solidFill>
                    <a:schemeClr val="bg2"/>
                  </a:solidFill>
                </a:endParaRPr>
              </a:p>
              <a:p>
                <a:r>
                  <a:rPr lang="ja-JP" altLang="en-US" sz="1050" dirty="0">
                    <a:solidFill>
                      <a:schemeClr val="bg2"/>
                    </a:solidFill>
                  </a:rPr>
                  <a:t>（シナリオ：</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
          <p:nvSpPr>
            <p:cNvPr id="15" name="正方形/長方形 14">
              <a:extLst>
                <a:ext uri="{FF2B5EF4-FFF2-40B4-BE49-F238E27FC236}">
                  <a16:creationId xmlns:a16="http://schemas.microsoft.com/office/drawing/2014/main" id="{4C933290-1855-4A28-AE55-9293817C7F96}"/>
                </a:ext>
              </a:extLst>
            </p:cNvPr>
            <p:cNvSpPr/>
            <p:nvPr/>
          </p:nvSpPr>
          <p:spPr>
            <a:xfrm>
              <a:off x="4570810" y="4253230"/>
              <a:ext cx="3783408" cy="415498"/>
            </a:xfrm>
            <a:prstGeom prst="rect">
              <a:avLst/>
            </a:prstGeom>
          </p:spPr>
          <p:txBody>
            <a:bodyPr wrap="none">
              <a:spAutoFit/>
            </a:bodyPr>
            <a:lstStyle/>
            <a:p>
              <a:r>
                <a:rPr lang="en-US" altLang="ja-JP" sz="1050" dirty="0">
                  <a:solidFill>
                    <a:schemeClr val="bg2"/>
                  </a:solidFill>
                </a:rPr>
                <a:t>©</a:t>
              </a:r>
              <a:r>
                <a:rPr lang="ja-JP" altLang="en-US" sz="1050" dirty="0">
                  <a:solidFill>
                    <a:schemeClr val="bg2"/>
                  </a:solidFill>
                </a:rPr>
                <a:t>作画：棟田ウメコ</a:t>
              </a:r>
              <a:endParaRPr lang="en-US" altLang="ja-JP" sz="1050" dirty="0">
                <a:solidFill>
                  <a:schemeClr val="bg2"/>
                </a:solidFill>
              </a:endParaRPr>
            </a:p>
            <a:p>
              <a:r>
                <a:rPr lang="ja-JP" altLang="en-US" sz="1050" dirty="0">
                  <a:solidFill>
                    <a:schemeClr val="bg2"/>
                  </a:solidFill>
                </a:rPr>
                <a:t>（シナリオ： </a:t>
              </a:r>
              <a:r>
                <a:rPr lang="en-US" altLang="ja-JP" sz="1050" dirty="0">
                  <a:solidFill>
                    <a:schemeClr val="bg2"/>
                  </a:solidFill>
                </a:rPr>
                <a:t>(</a:t>
              </a:r>
              <a:r>
                <a:rPr lang="ja-JP" altLang="en-US" sz="1050" dirty="0">
                  <a:solidFill>
                    <a:schemeClr val="bg2"/>
                  </a:solidFill>
                </a:rPr>
                <a:t>株</a:t>
              </a:r>
              <a:r>
                <a:rPr lang="en-US" altLang="ja-JP" sz="1050" dirty="0">
                  <a:solidFill>
                    <a:schemeClr val="bg2"/>
                  </a:solidFill>
                </a:rPr>
                <a:t>) </a:t>
              </a:r>
              <a:r>
                <a:rPr lang="ja-JP" altLang="en-US" sz="1050" dirty="0">
                  <a:solidFill>
                    <a:schemeClr val="bg2"/>
                  </a:solidFill>
                </a:rPr>
                <a:t>スポマ播村早紀</a:t>
              </a:r>
              <a:r>
                <a:rPr lang="en-US" altLang="ja-JP" sz="1050" dirty="0">
                  <a:solidFill>
                    <a:schemeClr val="bg2"/>
                  </a:solidFill>
                </a:rPr>
                <a:t>/</a:t>
              </a:r>
              <a:r>
                <a:rPr lang="ja-JP" altLang="en-US" sz="1050" dirty="0">
                  <a:solidFill>
                    <a:schemeClr val="bg2"/>
                  </a:solidFill>
                </a:rPr>
                <a:t>大阪工業大学 上野未貴）</a:t>
              </a:r>
              <a:endParaRPr kumimoji="1" lang="ja-JP" altLang="en-US" sz="1050" dirty="0">
                <a:solidFill>
                  <a:schemeClr val="bg2"/>
                </a:solidFill>
              </a:endParaRPr>
            </a:p>
          </p:txBody>
        </p:sp>
      </p:grpSp>
    </p:spTree>
    <p:extLst>
      <p:ext uri="{BB962C8B-B14F-4D97-AF65-F5344CB8AC3E}">
        <p14:creationId xmlns:p14="http://schemas.microsoft.com/office/powerpoint/2010/main" val="168898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0" y="3444386"/>
            <a:ext cx="7429499" cy="571500"/>
          </a:xfrm>
        </p:spPr>
        <p:txBody>
          <a:bodyPr/>
          <a:lstStyle/>
          <a:p>
            <a:r>
              <a:rPr lang="ja-JP" altLang="en-US" dirty="0">
                <a:solidFill>
                  <a:schemeClr val="tx1"/>
                </a:solidFill>
              </a:rPr>
              <a:t>・感情ラベル </a:t>
            </a:r>
            <a:r>
              <a:rPr lang="en-US" altLang="ja-JP" dirty="0">
                <a:solidFill>
                  <a:schemeClr val="tx1"/>
                </a:solidFill>
              </a:rPr>
              <a:t>(</a:t>
            </a:r>
            <a:r>
              <a:rPr lang="ja-JP" altLang="en-US" dirty="0">
                <a:solidFill>
                  <a:schemeClr val="tx1"/>
                </a:solidFill>
              </a:rPr>
              <a:t>全 </a:t>
            </a:r>
            <a:r>
              <a:rPr lang="en-US" altLang="ja-JP" dirty="0">
                <a:solidFill>
                  <a:schemeClr val="tx1"/>
                </a:solidFill>
              </a:rPr>
              <a:t>7 </a:t>
            </a:r>
            <a:r>
              <a:rPr lang="ja-JP" altLang="en-US" dirty="0">
                <a:solidFill>
                  <a:schemeClr val="tx1"/>
                </a:solidFill>
              </a:rPr>
              <a:t>種類</a:t>
            </a:r>
            <a:r>
              <a:rPr lang="en-US" altLang="ja-JP" dirty="0">
                <a:solidFill>
                  <a:schemeClr val="tx1"/>
                </a:solidFill>
              </a:rPr>
              <a:t>)</a:t>
            </a:r>
            <a:endParaRPr kumimoji="1" lang="ja-JP" altLang="en-US"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4015887"/>
            <a:ext cx="7632730" cy="1628775"/>
          </a:xfrm>
          <a:ln w="28575">
            <a:solidFill>
              <a:schemeClr val="tx1"/>
            </a:solidFill>
          </a:ln>
        </p:spPr>
        <p:txBody>
          <a:bodyPr>
            <a:normAutofit/>
          </a:bodyPr>
          <a:lstStyle/>
          <a:p>
            <a:pPr marL="0" indent="0">
              <a:buNone/>
            </a:pPr>
            <a:r>
              <a:rPr lang="ja-JP" altLang="en-US" sz="2400" cap="none" dirty="0"/>
              <a:t>ニュートラル　喜楽　驚愕　恐怖　悲哀　憤怒　嫌悪</a:t>
            </a:r>
            <a:endParaRPr lang="en-US" altLang="ja-JP" sz="2400" cap="none" dirty="0"/>
          </a:p>
        </p:txBody>
      </p:sp>
      <p:sp>
        <p:nvSpPr>
          <p:cNvPr id="7" name="スライド番号プレースホルダー 6">
            <a:extLst>
              <a:ext uri="{FF2B5EF4-FFF2-40B4-BE49-F238E27FC236}">
                <a16:creationId xmlns:a16="http://schemas.microsoft.com/office/drawing/2014/main" id="{859CBD1E-2F5D-4E95-A4DA-FE5192D3076B}"/>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p:sp>
        <p:nvSpPr>
          <p:cNvPr id="5" name="コンテンツ プレースホルダー 2">
            <a:extLst>
              <a:ext uri="{FF2B5EF4-FFF2-40B4-BE49-F238E27FC236}">
                <a16:creationId xmlns:a16="http://schemas.microsoft.com/office/drawing/2014/main" id="{0C53608C-1751-45EB-959D-C8FC0D6288B0}"/>
              </a:ext>
            </a:extLst>
          </p:cNvPr>
          <p:cNvSpPr txBox="1">
            <a:spLocks/>
          </p:cNvSpPr>
          <p:nvPr/>
        </p:nvSpPr>
        <p:spPr>
          <a:xfrm>
            <a:off x="856061" y="1499090"/>
            <a:ext cx="7632730" cy="1628775"/>
          </a:xfrm>
          <a:prstGeom prst="rect">
            <a:avLst/>
          </a:prstGeom>
          <a:ln w="28575">
            <a:solidFill>
              <a:schemeClr val="tx1"/>
            </a:solidFill>
          </a:ln>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solidFill>
              </a:rPr>
              <a:t>ギャグタッチ　少女漫画タッチ　少年漫画タッチ</a:t>
            </a:r>
            <a:endParaRPr lang="en-US" altLang="ja-JP" sz="2400" cap="none" dirty="0">
              <a:solidFill>
                <a:schemeClr val="tx1"/>
              </a:solidFill>
            </a:endParaRPr>
          </a:p>
          <a:p>
            <a:pPr marL="0" indent="0">
              <a:buNone/>
            </a:pPr>
            <a:r>
              <a:rPr lang="ja-JP" altLang="en-US" sz="2400" cap="none" dirty="0">
                <a:solidFill>
                  <a:schemeClr val="tx1"/>
                </a:solidFill>
              </a:rPr>
              <a:t>青年漫画タッチ</a:t>
            </a:r>
            <a:r>
              <a:rPr lang="en-US" altLang="ja-JP" sz="2400" cap="none" dirty="0">
                <a:solidFill>
                  <a:schemeClr val="tx1"/>
                </a:solidFill>
              </a:rPr>
              <a:t>	</a:t>
            </a:r>
            <a:r>
              <a:rPr lang="ja-JP" altLang="en-US" sz="2400" cap="none" dirty="0">
                <a:solidFill>
                  <a:schemeClr val="tx1"/>
                </a:solidFill>
              </a:rPr>
              <a:t>萌えタッチ</a:t>
            </a:r>
            <a:r>
              <a:rPr lang="en-US" altLang="ja-JP" sz="2400" cap="none" dirty="0">
                <a:solidFill>
                  <a:schemeClr val="tx1"/>
                </a:solidFill>
              </a:rPr>
              <a:t>		※</a:t>
            </a:r>
            <a:r>
              <a:rPr lang="ja-JP" altLang="en-US" sz="2400" cap="none" dirty="0">
                <a:solidFill>
                  <a:schemeClr val="tx1"/>
                </a:solidFill>
              </a:rPr>
              <a:t>各 </a:t>
            </a:r>
            <a:r>
              <a:rPr lang="en-US" altLang="ja-JP" sz="2400" cap="none" dirty="0">
                <a:solidFill>
                  <a:schemeClr val="tx1"/>
                </a:solidFill>
              </a:rPr>
              <a:t>10 </a:t>
            </a:r>
            <a:r>
              <a:rPr lang="ja-JP" altLang="en-US" sz="2400" cap="none" dirty="0">
                <a:solidFill>
                  <a:schemeClr val="tx1"/>
                </a:solidFill>
              </a:rPr>
              <a:t>話ずつ</a:t>
            </a:r>
            <a:endParaRPr lang="en-US" altLang="ja-JP" sz="2400" cap="none" dirty="0">
              <a:solidFill>
                <a:schemeClr val="tx1"/>
              </a:solidFill>
            </a:endParaRPr>
          </a:p>
        </p:txBody>
      </p:sp>
      <p:sp>
        <p:nvSpPr>
          <p:cNvPr id="8" name="タイトル 1">
            <a:extLst>
              <a:ext uri="{FF2B5EF4-FFF2-40B4-BE49-F238E27FC236}">
                <a16:creationId xmlns:a16="http://schemas.microsoft.com/office/drawing/2014/main" id="{2016D266-CB5B-4379-8D10-B73FAD54053B}"/>
              </a:ext>
            </a:extLst>
          </p:cNvPr>
          <p:cNvSpPr txBox="1">
            <a:spLocks/>
          </p:cNvSpPr>
          <p:nvPr/>
        </p:nvSpPr>
        <p:spPr>
          <a:xfrm>
            <a:off x="856060" y="927590"/>
            <a:ext cx="7429499" cy="5715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tx1"/>
                </a:solidFill>
              </a:rPr>
              <a:t>・タッチ </a:t>
            </a:r>
            <a:r>
              <a:rPr lang="en-US" altLang="ja-JP" dirty="0">
                <a:solidFill>
                  <a:schemeClr val="tx1"/>
                </a:solidFill>
              </a:rPr>
              <a:t>(</a:t>
            </a:r>
            <a:r>
              <a:rPr lang="ja-JP" altLang="en-US" dirty="0">
                <a:solidFill>
                  <a:schemeClr val="tx1"/>
                </a:solidFill>
              </a:rPr>
              <a:t>全 </a:t>
            </a:r>
            <a:r>
              <a:rPr lang="en-US" altLang="ja-JP" dirty="0">
                <a:solidFill>
                  <a:schemeClr val="tx1"/>
                </a:solidFill>
              </a:rPr>
              <a:t>5 </a:t>
            </a:r>
            <a:r>
              <a:rPr lang="ja-JP" altLang="en-US" dirty="0">
                <a:solidFill>
                  <a:schemeClr val="tx1"/>
                </a:solidFill>
              </a:rPr>
              <a:t>種類</a:t>
            </a:r>
            <a:r>
              <a:rPr lang="en-US" altLang="ja-JP" dirty="0">
                <a:solidFill>
                  <a:schemeClr val="tx1"/>
                </a:solidFill>
              </a:rPr>
              <a:t>)</a:t>
            </a:r>
            <a:endParaRPr lang="ja-JP" altLang="en-US" dirty="0">
              <a:solidFill>
                <a:schemeClr val="tx1"/>
              </a:solidFill>
            </a:endParaRPr>
          </a:p>
        </p:txBody>
      </p:sp>
    </p:spTree>
    <p:extLst>
      <p:ext uri="{BB962C8B-B14F-4D97-AF65-F5344CB8AC3E}">
        <p14:creationId xmlns:p14="http://schemas.microsoft.com/office/powerpoint/2010/main" val="177181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b="1" dirty="0">
                <a:solidFill>
                  <a:srgbClr val="F4B54B"/>
                </a:solidFill>
              </a:rPr>
              <a:t>要素技術</a:t>
            </a:r>
            <a:endParaRPr lang="en-US" altLang="ja-JP" sz="2400" b="1" dirty="0">
              <a:solidFill>
                <a:srgbClr val="F4B54B"/>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DA63FB3-F51D-4CCB-AE16-B2320DBB641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spTree>
    <p:extLst>
      <p:ext uri="{BB962C8B-B14F-4D97-AF65-F5344CB8AC3E}">
        <p14:creationId xmlns:p14="http://schemas.microsoft.com/office/powerpoint/2010/main" val="70083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単語の分散表現</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ja-JP" altLang="en-US" sz="2400" dirty="0">
                <a:solidFill>
                  <a:schemeClr val="tx1">
                    <a:lumMod val="95000"/>
                  </a:schemeClr>
                </a:solidFill>
              </a:rPr>
              <a:t>単語の意味を踏まえたベクトル表現</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「王様」</a:t>
            </a:r>
            <a:r>
              <a:rPr lang="en-US" altLang="ja-JP" sz="2400" dirty="0">
                <a:solidFill>
                  <a:schemeClr val="tx1">
                    <a:lumMod val="95000"/>
                  </a:schemeClr>
                </a:solidFill>
              </a:rPr>
              <a:t>-</a:t>
            </a:r>
            <a:r>
              <a:rPr lang="ja-JP" altLang="en-US" sz="2400" dirty="0">
                <a:solidFill>
                  <a:schemeClr val="tx1">
                    <a:lumMod val="95000"/>
                  </a:schemeClr>
                </a:solidFill>
              </a:rPr>
              <a:t>「男」</a:t>
            </a:r>
            <a:r>
              <a:rPr lang="en-US" altLang="ja-JP" sz="2400" dirty="0">
                <a:solidFill>
                  <a:schemeClr val="tx1">
                    <a:lumMod val="95000"/>
                  </a:schemeClr>
                </a:solidFill>
              </a:rPr>
              <a:t>+</a:t>
            </a:r>
            <a:r>
              <a:rPr lang="ja-JP" altLang="en-US" sz="2400" dirty="0">
                <a:solidFill>
                  <a:schemeClr val="tx1">
                    <a:lumMod val="95000"/>
                  </a:schemeClr>
                </a:solidFill>
              </a:rPr>
              <a:t>「女」</a:t>
            </a:r>
            <a:r>
              <a:rPr lang="en-US" altLang="ja-JP" sz="2400" dirty="0">
                <a:solidFill>
                  <a:schemeClr val="tx1">
                    <a:lumMod val="95000"/>
                  </a:schemeClr>
                </a:solidFill>
              </a:rPr>
              <a:t>=</a:t>
            </a:r>
            <a:r>
              <a:rPr lang="ja-JP" altLang="en-US" sz="2400" dirty="0">
                <a:solidFill>
                  <a:schemeClr val="tx1">
                    <a:lumMod val="95000"/>
                  </a:schemeClr>
                </a:solidFill>
              </a:rPr>
              <a:t>「女王」</a:t>
            </a:r>
            <a:endParaRPr lang="en-US" altLang="ja-JP" sz="2400" dirty="0">
              <a:solidFill>
                <a:schemeClr val="tx1">
                  <a:lumMod val="95000"/>
                </a:schemeClr>
              </a:solidFill>
            </a:endParaRPr>
          </a:p>
          <a:p>
            <a:pPr marL="0" indent="0">
              <a:buNone/>
            </a:pP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のような単語間の意味における演算などが可能</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B9E5186E-7479-47F0-A404-02B01488A48F}"/>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spTree>
    <p:extLst>
      <p:ext uri="{BB962C8B-B14F-4D97-AF65-F5344CB8AC3E}">
        <p14:creationId xmlns:p14="http://schemas.microsoft.com/office/powerpoint/2010/main" val="3952242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Word2Vec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860556" cy="3771899"/>
          </a:xfrm>
        </p:spPr>
        <p:txBody>
          <a:bodyPr>
            <a:normAutofit/>
          </a:bodyPr>
          <a:lstStyle/>
          <a:p>
            <a:pPr marL="0" indent="0">
              <a:buNone/>
            </a:pPr>
            <a:r>
              <a:rPr lang="ja-JP" altLang="en-US" sz="2400" cap="none" dirty="0">
                <a:solidFill>
                  <a:schemeClr val="tx1">
                    <a:lumMod val="95000"/>
                  </a:schemeClr>
                </a:solidFill>
              </a:rPr>
              <a:t>単語の分散表現を得る手法</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effectLst/>
              </a:rPr>
              <a:t>Continuous Bag-of-Words</a:t>
            </a:r>
            <a:endParaRPr lang="en-US" altLang="ja-JP" sz="2400" cap="none" dirty="0"/>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周辺の単語から中心の単語を予測するように学習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Skip-gram</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ある単語から周辺の単語を予測するように学習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spTree>
    <p:extLst>
      <p:ext uri="{BB962C8B-B14F-4D97-AF65-F5344CB8AC3E}">
        <p14:creationId xmlns:p14="http://schemas.microsoft.com/office/powerpoint/2010/main" val="393051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en-US" altLang="ja-JP" sz="2400" cap="none" dirty="0">
                <a:solidFill>
                  <a:schemeClr val="tx1">
                    <a:lumMod val="95000"/>
                  </a:schemeClr>
                </a:solidFill>
              </a:rPr>
              <a:t>Word2Vec </a:t>
            </a:r>
            <a:r>
              <a:rPr lang="ja-JP" altLang="en-US" sz="2400" cap="none" dirty="0">
                <a:solidFill>
                  <a:schemeClr val="tx1">
                    <a:lumMod val="95000"/>
                  </a:schemeClr>
                </a:solidFill>
              </a:rPr>
              <a:t>を文章に拡張した手法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文章の分散表現を得る</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b="1" cap="none" dirty="0">
                <a:solidFill>
                  <a:srgbClr val="F4B54B"/>
                </a:solidFill>
              </a:rPr>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Tree>
    <p:extLst>
      <p:ext uri="{BB962C8B-B14F-4D97-AF65-F5344CB8AC3E}">
        <p14:creationId xmlns:p14="http://schemas.microsoft.com/office/powerpoint/2010/main" val="31965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929342"/>
            <a:ext cx="7284087" cy="3771899"/>
          </a:xfrm>
        </p:spPr>
        <p:txBody>
          <a:bodyPr anchor="t">
            <a:normAutofit/>
          </a:bodyPr>
          <a:lstStyle/>
          <a:p>
            <a:pPr marL="0" indent="0">
              <a:buNone/>
            </a:pPr>
            <a:r>
              <a:rPr lang="en-US" altLang="ja-JP" sz="2400" cap="none" dirty="0">
                <a:solidFill>
                  <a:schemeClr val="tx1">
                    <a:lumMod val="95000"/>
                  </a:schemeClr>
                </a:solidFill>
              </a:rPr>
              <a:t>Wikipedia, </a:t>
            </a:r>
            <a:r>
              <a:rPr lang="ja-JP" altLang="en-US" sz="2400" cap="none" dirty="0">
                <a:solidFill>
                  <a:schemeClr val="tx1">
                    <a:lumMod val="95000"/>
                  </a:schemeClr>
                </a:solidFill>
              </a:rPr>
              <a:t>小説家になろう</a:t>
            </a:r>
            <a:r>
              <a:rPr lang="en-US" altLang="ja-JP" sz="2400" cap="none" dirty="0">
                <a:solidFill>
                  <a:schemeClr val="tx1">
                    <a:lumMod val="95000"/>
                  </a:schemeClr>
                </a:solidFill>
              </a:rPr>
              <a:t>, </a:t>
            </a:r>
            <a:r>
              <a:rPr lang="ja-JP" altLang="en-US" sz="2400" cap="none" dirty="0">
                <a:solidFill>
                  <a:schemeClr val="tx1">
                    <a:lumMod val="95000"/>
                  </a:schemeClr>
                </a:solidFill>
              </a:rPr>
              <a:t>青空文庫から抽出した</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約 </a:t>
            </a:r>
            <a:r>
              <a:rPr lang="en-US" altLang="ja-JP" sz="2400" cap="none" dirty="0">
                <a:solidFill>
                  <a:schemeClr val="tx1">
                    <a:lumMod val="95000"/>
                  </a:schemeClr>
                </a:solidFill>
              </a:rPr>
              <a:t>30 GB </a:t>
            </a:r>
            <a:r>
              <a:rPr lang="ja-JP" altLang="en-US" sz="2400" cap="none" dirty="0">
                <a:solidFill>
                  <a:schemeClr val="tx1">
                    <a:lumMod val="95000"/>
                  </a:schemeClr>
                </a:solidFill>
              </a:rPr>
              <a:t>の大規模コーパスを用いて</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事前学習させたモデルを使用</a:t>
            </a:r>
            <a:r>
              <a:rPr lang="en-US" altLang="ja-JP" sz="2400" cap="none" dirty="0">
                <a:solidFill>
                  <a:schemeClr val="tx1">
                    <a:lumMod val="95000"/>
                  </a:schemeClr>
                </a:solidFill>
              </a:rPr>
              <a:t>.</a:t>
            </a: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Tree>
    <p:extLst>
      <p:ext uri="{BB962C8B-B14F-4D97-AF65-F5344CB8AC3E}">
        <p14:creationId xmlns:p14="http://schemas.microsoft.com/office/powerpoint/2010/main" val="43341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725964" cy="820024"/>
          </a:xfrm>
        </p:spPr>
        <p:txBody>
          <a:bodyPr>
            <a:normAutofit fontScale="90000"/>
          </a:bodyPr>
          <a:lstStyle/>
          <a:p>
            <a:r>
              <a:rPr lang="en-US" altLang="ja-JP" sz="4050" cap="none" dirty="0">
                <a:solidFill>
                  <a:schemeClr val="tx1"/>
                </a:solidFill>
              </a:rPr>
              <a:t>Long short-term memory</a:t>
            </a:r>
            <a:r>
              <a:rPr lang="ja-JP" altLang="en-US" sz="4050" cap="none" dirty="0">
                <a:solidFill>
                  <a:schemeClr val="tx1"/>
                </a:solidFill>
              </a:rPr>
              <a:t> </a:t>
            </a:r>
            <a:r>
              <a:rPr lang="en-US" altLang="ja-JP" sz="4050" cap="none" dirty="0">
                <a:solidFill>
                  <a:schemeClr val="tx1"/>
                </a:solidFill>
              </a:rPr>
              <a:t>(LSTM)</a:t>
            </a:r>
            <a:endParaRPr lang="ja-JP" altLang="en-US" sz="4050" cap="none" dirty="0">
              <a:solidFill>
                <a:schemeClr val="tx1"/>
              </a:solidFill>
            </a:endParaRPr>
          </a:p>
        </p:txBody>
      </p:sp>
      <p:sp>
        <p:nvSpPr>
          <p:cNvPr id="8" name="スライド番号プレースホルダー 7">
            <a:extLst>
              <a:ext uri="{FF2B5EF4-FFF2-40B4-BE49-F238E27FC236}">
                <a16:creationId xmlns:a16="http://schemas.microsoft.com/office/drawing/2014/main" id="{74E723AC-62E3-440A-A939-F5F1F52C8EF6}"/>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13" name="楕円 12">
            <a:extLst>
              <a:ext uri="{FF2B5EF4-FFF2-40B4-BE49-F238E27FC236}">
                <a16:creationId xmlns:a16="http://schemas.microsoft.com/office/drawing/2014/main" id="{09CC8AB8-0D07-4827-B1F0-048F1111F76F}"/>
              </a:ext>
            </a:extLst>
          </p:cNvPr>
          <p:cNvSpPr/>
          <p:nvPr/>
        </p:nvSpPr>
        <p:spPr>
          <a:xfrm>
            <a:off x="3071844"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楕円 13">
            <a:extLst>
              <a:ext uri="{FF2B5EF4-FFF2-40B4-BE49-F238E27FC236}">
                <a16:creationId xmlns:a16="http://schemas.microsoft.com/office/drawing/2014/main" id="{E26B00B5-0681-4AED-92DB-2914080C44D7}"/>
              </a:ext>
            </a:extLst>
          </p:cNvPr>
          <p:cNvSpPr/>
          <p:nvPr/>
        </p:nvSpPr>
        <p:spPr>
          <a:xfrm>
            <a:off x="3071869" y="2912566"/>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a:p>
            <a:pPr algn="ctr"/>
            <a:r>
              <a:rPr kumimoji="1" lang="en-US" altLang="ja-JP" sz="1200" b="1" dirty="0"/>
              <a:t>Block</a:t>
            </a:r>
            <a:endParaRPr kumimoji="1" lang="ja-JP" altLang="en-US" sz="1200" b="1" dirty="0"/>
          </a:p>
        </p:txBody>
      </p:sp>
      <p:sp>
        <p:nvSpPr>
          <p:cNvPr id="15" name="楕円 14">
            <a:extLst>
              <a:ext uri="{FF2B5EF4-FFF2-40B4-BE49-F238E27FC236}">
                <a16:creationId xmlns:a16="http://schemas.microsoft.com/office/drawing/2014/main" id="{B52F6D6D-C0BB-4C0C-BA9A-114214FF7F43}"/>
              </a:ext>
            </a:extLst>
          </p:cNvPr>
          <p:cNvSpPr/>
          <p:nvPr/>
        </p:nvSpPr>
        <p:spPr>
          <a:xfrm>
            <a:off x="3059267"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矢印: 右カーブ 15">
            <a:extLst>
              <a:ext uri="{FF2B5EF4-FFF2-40B4-BE49-F238E27FC236}">
                <a16:creationId xmlns:a16="http://schemas.microsoft.com/office/drawing/2014/main" id="{2CE88667-37BB-43C7-BE99-46FB69756F21}"/>
              </a:ext>
            </a:extLst>
          </p:cNvPr>
          <p:cNvSpPr/>
          <p:nvPr/>
        </p:nvSpPr>
        <p:spPr>
          <a:xfrm>
            <a:off x="2449058"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17" name="直線矢印コネクタ 16">
            <a:extLst>
              <a:ext uri="{FF2B5EF4-FFF2-40B4-BE49-F238E27FC236}">
                <a16:creationId xmlns:a16="http://schemas.microsoft.com/office/drawing/2014/main" id="{7C3B3C14-DB6B-4D03-905C-766A959D86DF}"/>
              </a:ext>
            </a:extLst>
          </p:cNvPr>
          <p:cNvCxnSpPr>
            <a:cxnSpLocks/>
            <a:stCxn id="14" idx="0"/>
            <a:endCxn id="13" idx="4"/>
          </p:cNvCxnSpPr>
          <p:nvPr/>
        </p:nvCxnSpPr>
        <p:spPr>
          <a:xfrm flipH="1" flipV="1">
            <a:off x="3535860"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B4155B2-E0F1-4760-949C-6EA7AA47C2EF}"/>
              </a:ext>
            </a:extLst>
          </p:cNvPr>
          <p:cNvCxnSpPr>
            <a:cxnSpLocks/>
          </p:cNvCxnSpPr>
          <p:nvPr/>
        </p:nvCxnSpPr>
        <p:spPr>
          <a:xfrm flipV="1">
            <a:off x="3523261"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66D6949-B6B1-4F4F-B4FB-384D500DA137}"/>
                  </a:ext>
                </a:extLst>
              </p:cNvPr>
              <p:cNvSpPr txBox="1"/>
              <p:nvPr/>
            </p:nvSpPr>
            <p:spPr>
              <a:xfrm>
                <a:off x="3806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19" name="テキスト ボックス 18">
                <a:extLst>
                  <a:ext uri="{FF2B5EF4-FFF2-40B4-BE49-F238E27FC236}">
                    <a16:creationId xmlns:a16="http://schemas.microsoft.com/office/drawing/2014/main" id="{F66D6949-B6B1-4F4F-B4FB-384D500DA137}"/>
                  </a:ext>
                </a:extLst>
              </p:cNvPr>
              <p:cNvSpPr txBox="1">
                <a:spLocks noRot="1" noChangeAspect="1" noMove="1" noResize="1" noEditPoints="1" noAdjustHandles="1" noChangeArrowheads="1" noChangeShapeType="1" noTextEdit="1"/>
              </p:cNvSpPr>
              <p:nvPr/>
            </p:nvSpPr>
            <p:spPr>
              <a:xfrm>
                <a:off x="3806437"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B87CE34-5EBD-4D3E-9C02-52E732135CBB}"/>
                  </a:ext>
                </a:extLst>
              </p:cNvPr>
              <p:cNvSpPr txBox="1"/>
              <p:nvPr/>
            </p:nvSpPr>
            <p:spPr>
              <a:xfrm>
                <a:off x="3795690"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20" name="テキスト ボックス 19">
                <a:extLst>
                  <a:ext uri="{FF2B5EF4-FFF2-40B4-BE49-F238E27FC236}">
                    <a16:creationId xmlns:a16="http://schemas.microsoft.com/office/drawing/2014/main" id="{AB87CE34-5EBD-4D3E-9C02-52E732135CBB}"/>
                  </a:ext>
                </a:extLst>
              </p:cNvPr>
              <p:cNvSpPr txBox="1">
                <a:spLocks noRot="1" noChangeAspect="1" noMove="1" noResize="1" noEditPoints="1" noAdjustHandles="1" noChangeArrowheads="1" noChangeShapeType="1" noTextEdit="1"/>
              </p:cNvSpPr>
              <p:nvPr/>
            </p:nvSpPr>
            <p:spPr>
              <a:xfrm>
                <a:off x="3795690" y="3695865"/>
                <a:ext cx="371208"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CEA4587-A73D-4F57-85AD-98716EA8D7CF}"/>
                  </a:ext>
                </a:extLst>
              </p:cNvPr>
              <p:cNvSpPr txBox="1"/>
              <p:nvPr/>
            </p:nvSpPr>
            <p:spPr>
              <a:xfrm>
                <a:off x="2688059"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23" name="テキスト ボックス 22">
                <a:extLst>
                  <a:ext uri="{FF2B5EF4-FFF2-40B4-BE49-F238E27FC236}">
                    <a16:creationId xmlns:a16="http://schemas.microsoft.com/office/drawing/2014/main" id="{9CEA4587-A73D-4F57-85AD-98716EA8D7CF}"/>
                  </a:ext>
                </a:extLst>
              </p:cNvPr>
              <p:cNvSpPr txBox="1">
                <a:spLocks noRot="1" noChangeAspect="1" noMove="1" noResize="1" noEditPoints="1" noAdjustHandles="1" noChangeArrowheads="1" noChangeShapeType="1" noTextEdit="1"/>
              </p:cNvSpPr>
              <p:nvPr/>
            </p:nvSpPr>
            <p:spPr>
              <a:xfrm>
                <a:off x="2688059"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25" name="左中かっこ 24">
            <a:extLst>
              <a:ext uri="{FF2B5EF4-FFF2-40B4-BE49-F238E27FC236}">
                <a16:creationId xmlns:a16="http://schemas.microsoft.com/office/drawing/2014/main" id="{2C71F805-723B-4086-B940-34B774C0BED1}"/>
              </a:ext>
            </a:extLst>
          </p:cNvPr>
          <p:cNvSpPr/>
          <p:nvPr/>
        </p:nvSpPr>
        <p:spPr>
          <a:xfrm>
            <a:off x="3996825" y="2316935"/>
            <a:ext cx="371208" cy="3187050"/>
          </a:xfrm>
          <a:prstGeom prst="leftBrace">
            <a:avLst>
              <a:gd name="adj1" fmla="val 8333"/>
              <a:gd name="adj2" fmla="val 30689"/>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40BBEDF3-643E-4B0A-9710-1FFE180B6657}"/>
              </a:ext>
            </a:extLst>
          </p:cNvPr>
          <p:cNvSpPr txBox="1"/>
          <p:nvPr/>
        </p:nvSpPr>
        <p:spPr>
          <a:xfrm>
            <a:off x="4161857" y="2474892"/>
            <a:ext cx="5170986" cy="2793072"/>
          </a:xfrm>
          <a:prstGeom prst="rect">
            <a:avLst/>
          </a:prstGeom>
          <a:noFill/>
        </p:spPr>
        <p:txBody>
          <a:bodyPr wrap="square" rtlCol="0">
            <a:spAutoFit/>
          </a:bodyPr>
          <a:lstStyle/>
          <a:p>
            <a:r>
              <a:rPr kumimoji="1" lang="ja-JP" altLang="en-US" dirty="0"/>
              <a:t>・入力ゲート</a:t>
            </a:r>
            <a:r>
              <a:rPr kumimoji="1" lang="en-US" altLang="ja-JP" dirty="0"/>
              <a:t>, </a:t>
            </a:r>
            <a:r>
              <a:rPr kumimoji="1" lang="ja-JP" altLang="en-US" dirty="0"/>
              <a:t>忘却ゲート</a:t>
            </a:r>
            <a:r>
              <a:rPr kumimoji="1" lang="en-US" altLang="ja-JP" dirty="0"/>
              <a:t>, </a:t>
            </a:r>
            <a:r>
              <a:rPr kumimoji="1" lang="ja-JP" altLang="en-US" dirty="0"/>
              <a:t>出力ゲート</a:t>
            </a:r>
            <a:r>
              <a:rPr kumimoji="1" lang="en-US" altLang="ja-JP" dirty="0"/>
              <a:t> </a:t>
            </a:r>
            <a:r>
              <a:rPr kumimoji="1" lang="ja-JP" altLang="en-US" sz="2000" dirty="0"/>
              <a:t>の導入</a:t>
            </a:r>
            <a:endParaRPr kumimoji="1" lang="en-US" altLang="ja-JP" sz="2000" dirty="0"/>
          </a:p>
          <a:p>
            <a:endParaRPr kumimoji="1" lang="en-US" altLang="ja-JP" sz="1350" dirty="0"/>
          </a:p>
          <a:p>
            <a:r>
              <a:rPr kumimoji="1" lang="ja-JP" altLang="en-US" dirty="0"/>
              <a:t>＝＞</a:t>
            </a:r>
            <a:r>
              <a:rPr kumimoji="1" lang="ja-JP" altLang="en-US" sz="2000" dirty="0"/>
              <a:t>過去のデータを選択的に記憶可能</a:t>
            </a:r>
            <a:endParaRPr kumimoji="1" lang="en-US" altLang="ja-JP" dirty="0"/>
          </a:p>
          <a:p>
            <a:endParaRPr kumimoji="1" lang="en-US" altLang="ja-JP" sz="1350" dirty="0"/>
          </a:p>
          <a:p>
            <a:endParaRPr kumimoji="1" lang="en-US" altLang="ja-JP" sz="1350" dirty="0"/>
          </a:p>
          <a:p>
            <a:endParaRPr kumimoji="1" lang="en-US" altLang="ja-JP" sz="1350" dirty="0"/>
          </a:p>
          <a:p>
            <a:endParaRPr kumimoji="1" lang="en-US" altLang="ja-JP" sz="1350" dirty="0"/>
          </a:p>
          <a:p>
            <a:r>
              <a:rPr kumimoji="1" lang="ja-JP" altLang="en-US" dirty="0"/>
              <a:t>・重みを掛けずに線形和として過去のデータ</a:t>
            </a:r>
            <a:endParaRPr kumimoji="1" lang="en-US" altLang="ja-JP" dirty="0"/>
          </a:p>
          <a:p>
            <a:r>
              <a:rPr kumimoji="1" lang="ja-JP" altLang="en-US" dirty="0"/>
              <a:t>　を保持</a:t>
            </a:r>
            <a:endParaRPr kumimoji="1" lang="en-US" altLang="ja-JP" dirty="0"/>
          </a:p>
          <a:p>
            <a:endParaRPr kumimoji="1" lang="en-US" altLang="ja-JP" sz="1200" dirty="0"/>
          </a:p>
          <a:p>
            <a:r>
              <a:rPr kumimoji="1" lang="ja-JP" altLang="en-US" sz="2000" dirty="0"/>
              <a:t>＝＞勾配消失</a:t>
            </a:r>
            <a:r>
              <a:rPr kumimoji="1" lang="en-US" altLang="ja-JP" sz="2000" dirty="0"/>
              <a:t>, </a:t>
            </a:r>
            <a:r>
              <a:rPr kumimoji="1" lang="ja-JP" altLang="en-US" sz="2000" dirty="0"/>
              <a:t>爆発を改善</a:t>
            </a:r>
          </a:p>
        </p:txBody>
      </p:sp>
      <p:sp>
        <p:nvSpPr>
          <p:cNvPr id="28" name="テキスト ボックス 27">
            <a:extLst>
              <a:ext uri="{FF2B5EF4-FFF2-40B4-BE49-F238E27FC236}">
                <a16:creationId xmlns:a16="http://schemas.microsoft.com/office/drawing/2014/main" id="{476FC2E2-7D28-440C-B63D-0B885DCD4BDF}"/>
              </a:ext>
            </a:extLst>
          </p:cNvPr>
          <p:cNvSpPr txBox="1"/>
          <p:nvPr/>
        </p:nvSpPr>
        <p:spPr>
          <a:xfrm>
            <a:off x="3049142" y="4807578"/>
            <a:ext cx="927989" cy="461665"/>
          </a:xfrm>
          <a:prstGeom prst="rect">
            <a:avLst/>
          </a:prstGeom>
          <a:noFill/>
        </p:spPr>
        <p:txBody>
          <a:bodyPr wrap="square" rtlCol="0">
            <a:spAutoFit/>
          </a:bodyPr>
          <a:lstStyle/>
          <a:p>
            <a:pPr algn="ctr"/>
            <a:r>
              <a:rPr kumimoji="1" lang="en-US" altLang="ja-JP" sz="2400" dirty="0"/>
              <a:t>LSTM</a:t>
            </a:r>
            <a:endParaRPr kumimoji="1" lang="ja-JP" altLang="en-US" sz="2400" dirty="0"/>
          </a:p>
        </p:txBody>
      </p:sp>
      <p:sp>
        <p:nvSpPr>
          <p:cNvPr id="29" name="テキスト ボックス 28">
            <a:extLst>
              <a:ext uri="{FF2B5EF4-FFF2-40B4-BE49-F238E27FC236}">
                <a16:creationId xmlns:a16="http://schemas.microsoft.com/office/drawing/2014/main" id="{B11DA556-313E-4249-A1D8-5819B9279555}"/>
              </a:ext>
            </a:extLst>
          </p:cNvPr>
          <p:cNvSpPr txBox="1"/>
          <p:nvPr/>
        </p:nvSpPr>
        <p:spPr>
          <a:xfrm>
            <a:off x="564683" y="5608335"/>
            <a:ext cx="2769643" cy="1015663"/>
          </a:xfrm>
          <a:prstGeom prst="rect">
            <a:avLst/>
          </a:prstGeom>
          <a:noFill/>
        </p:spPr>
        <p:txBody>
          <a:bodyPr wrap="square" rtlCol="0">
            <a:spAutoFit/>
          </a:bodyPr>
          <a:lstStyle/>
          <a:p>
            <a:r>
              <a:rPr kumimoji="1" lang="en-US" altLang="ja-JP" sz="2000" dirty="0"/>
              <a:t>[RNN </a:t>
            </a:r>
            <a:r>
              <a:rPr kumimoji="1" lang="ja-JP" altLang="en-US" sz="2000" dirty="0"/>
              <a:t>問題点</a:t>
            </a:r>
            <a:r>
              <a:rPr kumimoji="1" lang="en-US" altLang="ja-JP" sz="2000" dirty="0"/>
              <a:t>]</a:t>
            </a:r>
          </a:p>
          <a:p>
            <a:r>
              <a:rPr kumimoji="1" lang="ja-JP" altLang="en-US" sz="2000" dirty="0"/>
              <a:t>・長期依存性</a:t>
            </a:r>
            <a:endParaRPr kumimoji="1" lang="en-US" altLang="ja-JP" sz="2000" dirty="0"/>
          </a:p>
          <a:p>
            <a:r>
              <a:rPr kumimoji="1" lang="ja-JP" altLang="en-US" sz="2000" dirty="0"/>
              <a:t>・勾配消失</a:t>
            </a:r>
            <a:r>
              <a:rPr kumimoji="1" lang="en-US" altLang="ja-JP" sz="2000" dirty="0"/>
              <a:t>, </a:t>
            </a:r>
            <a:r>
              <a:rPr kumimoji="1" lang="ja-JP" altLang="en-US" sz="2000" dirty="0"/>
              <a:t>勾配爆発</a:t>
            </a:r>
            <a:endParaRPr kumimoji="1" lang="en-US" altLang="ja-JP" sz="2000" dirty="0"/>
          </a:p>
        </p:txBody>
      </p:sp>
      <p:sp>
        <p:nvSpPr>
          <p:cNvPr id="38" name="楕円 37">
            <a:extLst>
              <a:ext uri="{FF2B5EF4-FFF2-40B4-BE49-F238E27FC236}">
                <a16:creationId xmlns:a16="http://schemas.microsoft.com/office/drawing/2014/main" id="{36E445C5-7F51-41B3-B797-B16457A05C70}"/>
              </a:ext>
            </a:extLst>
          </p:cNvPr>
          <p:cNvSpPr/>
          <p:nvPr/>
        </p:nvSpPr>
        <p:spPr>
          <a:xfrm>
            <a:off x="1041222" y="1933753"/>
            <a:ext cx="928032" cy="820023"/>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楕円 38">
            <a:extLst>
              <a:ext uri="{FF2B5EF4-FFF2-40B4-BE49-F238E27FC236}">
                <a16:creationId xmlns:a16="http://schemas.microsoft.com/office/drawing/2014/main" id="{048870EF-F88E-44A0-9B4E-9281A69EA93E}"/>
              </a:ext>
            </a:extLst>
          </p:cNvPr>
          <p:cNvSpPr/>
          <p:nvPr/>
        </p:nvSpPr>
        <p:spPr>
          <a:xfrm>
            <a:off x="1041247" y="2912566"/>
            <a:ext cx="927983" cy="820024"/>
          </a:xfrm>
          <a:prstGeom prst="ellipse">
            <a:avLst/>
          </a:prstGeom>
          <a:solidFill>
            <a:srgbClr val="C0000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RNN</a:t>
            </a:r>
          </a:p>
          <a:p>
            <a:pPr algn="ctr"/>
            <a:r>
              <a:rPr kumimoji="1" lang="en-US" altLang="ja-JP" sz="1200" b="1" dirty="0"/>
              <a:t>Block</a:t>
            </a:r>
            <a:endParaRPr kumimoji="1" lang="ja-JP" altLang="en-US" sz="1050" b="1" dirty="0"/>
          </a:p>
        </p:txBody>
      </p:sp>
      <p:sp>
        <p:nvSpPr>
          <p:cNvPr id="40" name="楕円 39">
            <a:extLst>
              <a:ext uri="{FF2B5EF4-FFF2-40B4-BE49-F238E27FC236}">
                <a16:creationId xmlns:a16="http://schemas.microsoft.com/office/drawing/2014/main" id="{A9618D26-19F2-45A9-B8B7-374788678384}"/>
              </a:ext>
            </a:extLst>
          </p:cNvPr>
          <p:cNvSpPr/>
          <p:nvPr/>
        </p:nvSpPr>
        <p:spPr>
          <a:xfrm>
            <a:off x="1028645" y="3901086"/>
            <a:ext cx="927989" cy="820024"/>
          </a:xfrm>
          <a:prstGeom prst="ellipse">
            <a:avLst/>
          </a:prstGeom>
          <a:solidFill>
            <a:schemeClr val="accent3">
              <a:lumMod val="40000"/>
              <a:lumOff val="60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矢印: 右カーブ 40">
            <a:extLst>
              <a:ext uri="{FF2B5EF4-FFF2-40B4-BE49-F238E27FC236}">
                <a16:creationId xmlns:a16="http://schemas.microsoft.com/office/drawing/2014/main" id="{6449B0F2-A8A0-4A3B-B81E-56EE272B8734}"/>
              </a:ext>
            </a:extLst>
          </p:cNvPr>
          <p:cNvSpPr/>
          <p:nvPr/>
        </p:nvSpPr>
        <p:spPr>
          <a:xfrm>
            <a:off x="418436" y="3096343"/>
            <a:ext cx="566255" cy="456676"/>
          </a:xfrm>
          <a:prstGeom prst="curvedRight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cxnSp>
        <p:nvCxnSpPr>
          <p:cNvPr id="42" name="直線矢印コネクタ 41">
            <a:extLst>
              <a:ext uri="{FF2B5EF4-FFF2-40B4-BE49-F238E27FC236}">
                <a16:creationId xmlns:a16="http://schemas.microsoft.com/office/drawing/2014/main" id="{8A4E3500-55FC-478E-9227-49D8920F5730}"/>
              </a:ext>
            </a:extLst>
          </p:cNvPr>
          <p:cNvCxnSpPr>
            <a:cxnSpLocks/>
            <a:stCxn id="39" idx="0"/>
            <a:endCxn id="38" idx="4"/>
          </p:cNvCxnSpPr>
          <p:nvPr/>
        </p:nvCxnSpPr>
        <p:spPr>
          <a:xfrm flipH="1" flipV="1">
            <a:off x="1505238" y="2753776"/>
            <a:ext cx="1" cy="1587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E990DFA-7914-4FDA-B520-53EAFEC51432}"/>
              </a:ext>
            </a:extLst>
          </p:cNvPr>
          <p:cNvCxnSpPr>
            <a:cxnSpLocks/>
          </p:cNvCxnSpPr>
          <p:nvPr/>
        </p:nvCxnSpPr>
        <p:spPr>
          <a:xfrm flipV="1">
            <a:off x="1492639" y="3743135"/>
            <a:ext cx="1" cy="177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8C8C060-AA53-4F3B-B4A2-A68B63070DBE}"/>
                  </a:ext>
                </a:extLst>
              </p:cNvPr>
              <p:cNvSpPr txBox="1"/>
              <p:nvPr/>
            </p:nvSpPr>
            <p:spPr>
              <a:xfrm>
                <a:off x="1775815"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4" name="テキスト ボックス 43">
                <a:extLst>
                  <a:ext uri="{FF2B5EF4-FFF2-40B4-BE49-F238E27FC236}">
                    <a16:creationId xmlns:a16="http://schemas.microsoft.com/office/drawing/2014/main" id="{68C8C060-AA53-4F3B-B4A2-A68B63070DBE}"/>
                  </a:ext>
                </a:extLst>
              </p:cNvPr>
              <p:cNvSpPr txBox="1">
                <a:spLocks noRot="1" noChangeAspect="1" noMove="1" noResize="1" noEditPoints="1" noAdjustHandles="1" noChangeArrowheads="1" noChangeShapeType="1" noTextEdit="1"/>
              </p:cNvSpPr>
              <p:nvPr/>
            </p:nvSpPr>
            <p:spPr>
              <a:xfrm>
                <a:off x="1775815" y="2712013"/>
                <a:ext cx="371208" cy="300082"/>
              </a:xfrm>
              <a:prstGeom prst="rect">
                <a:avLst/>
              </a:prstGeom>
              <a:blipFill>
                <a:blip r:embed="rId3"/>
                <a:stretch>
                  <a:fillRect b="-40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DEBD7A0-2EB7-42EC-B93F-8C16A2692C05}"/>
                  </a:ext>
                </a:extLst>
              </p:cNvPr>
              <p:cNvSpPr txBox="1"/>
              <p:nvPr/>
            </p:nvSpPr>
            <p:spPr>
              <a:xfrm>
                <a:off x="1765068" y="3695865"/>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𝑥</m:t>
                          </m:r>
                        </m:e>
                        <m:sub>
                          <m:r>
                            <a:rPr kumimoji="1" lang="en-US" altLang="ja-JP" sz="1350" i="1">
                              <a:latin typeface="Cambria Math" panose="02040503050406030204" pitchFamily="18" charset="0"/>
                            </a:rPr>
                            <m:t>𝑡</m:t>
                          </m:r>
                        </m:sub>
                      </m:sSub>
                    </m:oMath>
                  </m:oMathPara>
                </a14:m>
                <a:endParaRPr kumimoji="1" lang="ja-JP" altLang="en-US" sz="1350" dirty="0"/>
              </a:p>
            </p:txBody>
          </p:sp>
        </mc:Choice>
        <mc:Fallback xmlns="">
          <p:sp>
            <p:nvSpPr>
              <p:cNvPr id="45" name="テキスト ボックス 44">
                <a:extLst>
                  <a:ext uri="{FF2B5EF4-FFF2-40B4-BE49-F238E27FC236}">
                    <a16:creationId xmlns:a16="http://schemas.microsoft.com/office/drawing/2014/main" id="{DDEBD7A0-2EB7-42EC-B93F-8C16A2692C05}"/>
                  </a:ext>
                </a:extLst>
              </p:cNvPr>
              <p:cNvSpPr txBox="1">
                <a:spLocks noRot="1" noChangeAspect="1" noMove="1" noResize="1" noEditPoints="1" noAdjustHandles="1" noChangeArrowheads="1" noChangeShapeType="1" noTextEdit="1"/>
              </p:cNvSpPr>
              <p:nvPr/>
            </p:nvSpPr>
            <p:spPr>
              <a:xfrm>
                <a:off x="1765068" y="3695865"/>
                <a:ext cx="371208" cy="30008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2717264-A719-4E37-B2C4-F344E51A07D7}"/>
                  </a:ext>
                </a:extLst>
              </p:cNvPr>
              <p:cNvSpPr txBox="1"/>
              <p:nvPr/>
            </p:nvSpPr>
            <p:spPr>
              <a:xfrm>
                <a:off x="657437" y="2712013"/>
                <a:ext cx="371208" cy="30008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350" i="1">
                              <a:latin typeface="Cambria Math" panose="02040503050406030204" pitchFamily="18" charset="0"/>
                            </a:rPr>
                          </m:ctrlPr>
                        </m:sSubPr>
                        <m:e>
                          <m:r>
                            <a:rPr kumimoji="1" lang="en-US" altLang="ja-JP" sz="1350" i="1">
                              <a:latin typeface="Cambria Math" panose="02040503050406030204" pitchFamily="18" charset="0"/>
                            </a:rPr>
                            <m:t>𝑦</m:t>
                          </m:r>
                        </m:e>
                        <m:sub>
                          <m:r>
                            <a:rPr kumimoji="1" lang="en-US" altLang="ja-JP" sz="1350" i="1">
                              <a:latin typeface="Cambria Math" panose="02040503050406030204" pitchFamily="18" charset="0"/>
                            </a:rPr>
                            <m:t>𝑡</m:t>
                          </m:r>
                          <m:r>
                            <a:rPr kumimoji="1" lang="en-US" altLang="ja-JP" sz="1350" i="1">
                              <a:latin typeface="Cambria Math" panose="02040503050406030204" pitchFamily="18" charset="0"/>
                            </a:rPr>
                            <m:t>−1</m:t>
                          </m:r>
                        </m:sub>
                      </m:sSub>
                    </m:oMath>
                  </m:oMathPara>
                </a14:m>
                <a:endParaRPr kumimoji="1" lang="ja-JP" altLang="en-US" sz="1350" dirty="0"/>
              </a:p>
            </p:txBody>
          </p:sp>
        </mc:Choice>
        <mc:Fallback xmlns="">
          <p:sp>
            <p:nvSpPr>
              <p:cNvPr id="46" name="テキスト ボックス 45">
                <a:extLst>
                  <a:ext uri="{FF2B5EF4-FFF2-40B4-BE49-F238E27FC236}">
                    <a16:creationId xmlns:a16="http://schemas.microsoft.com/office/drawing/2014/main" id="{E2717264-A719-4E37-B2C4-F344E51A07D7}"/>
                  </a:ext>
                </a:extLst>
              </p:cNvPr>
              <p:cNvSpPr txBox="1">
                <a:spLocks noRot="1" noChangeAspect="1" noMove="1" noResize="1" noEditPoints="1" noAdjustHandles="1" noChangeArrowheads="1" noChangeShapeType="1" noTextEdit="1"/>
              </p:cNvSpPr>
              <p:nvPr/>
            </p:nvSpPr>
            <p:spPr>
              <a:xfrm>
                <a:off x="657437" y="2712013"/>
                <a:ext cx="371208" cy="300082"/>
              </a:xfrm>
              <a:prstGeom prst="rect">
                <a:avLst/>
              </a:prstGeom>
              <a:blipFill>
                <a:blip r:embed="rId5"/>
                <a:stretch>
                  <a:fillRect l="-16393" b="-4082"/>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C8559194-C5D2-4F7B-943E-03C3716D31F4}"/>
              </a:ext>
            </a:extLst>
          </p:cNvPr>
          <p:cNvSpPr txBox="1"/>
          <p:nvPr/>
        </p:nvSpPr>
        <p:spPr>
          <a:xfrm>
            <a:off x="1041243" y="4807578"/>
            <a:ext cx="927989" cy="461665"/>
          </a:xfrm>
          <a:prstGeom prst="rect">
            <a:avLst/>
          </a:prstGeom>
          <a:noFill/>
        </p:spPr>
        <p:txBody>
          <a:bodyPr wrap="square" rtlCol="0">
            <a:spAutoFit/>
          </a:bodyPr>
          <a:lstStyle/>
          <a:p>
            <a:pPr algn="ctr"/>
            <a:r>
              <a:rPr kumimoji="1" lang="en-US" altLang="ja-JP" sz="2400" dirty="0"/>
              <a:t>RNN</a:t>
            </a:r>
            <a:endParaRPr kumimoji="1" lang="ja-JP" altLang="en-US" sz="2400" dirty="0"/>
          </a:p>
        </p:txBody>
      </p:sp>
    </p:spTree>
    <p:extLst>
      <p:ext uri="{BB962C8B-B14F-4D97-AF65-F5344CB8AC3E}">
        <p14:creationId xmlns:p14="http://schemas.microsoft.com/office/powerpoint/2010/main" val="49468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b="1" dirty="0">
                <a:solidFill>
                  <a:srgbClr val="F4B54B"/>
                </a:solidFill>
              </a:rPr>
              <a:t>実験手順・設定</a:t>
            </a:r>
            <a:endParaRPr lang="en-US" altLang="ja-JP" sz="2400" b="1" dirty="0">
              <a:solidFill>
                <a:srgbClr val="F4B54B"/>
              </a:solidFill>
            </a:endParaRPr>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692D92E-CAA0-4AFE-A572-01CFCC516DB5}"/>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Tree>
    <p:extLst>
      <p:ext uri="{BB962C8B-B14F-4D97-AF65-F5344CB8AC3E}">
        <p14:creationId xmlns:p14="http://schemas.microsoft.com/office/powerpoint/2010/main" val="292904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実験手順</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5"/>
            <a:ext cx="7429499" cy="1337917"/>
          </a:xfrm>
        </p:spPr>
        <p:txBody>
          <a:bodyPr anchor="t">
            <a:normAutofit/>
          </a:bodyPr>
          <a:lstStyle/>
          <a:p>
            <a:pPr marL="0" indent="0">
              <a:buNone/>
            </a:pPr>
            <a:r>
              <a:rPr lang="en-US" altLang="ja-JP" sz="2100" b="1" dirty="0">
                <a:solidFill>
                  <a:schemeClr val="tx1">
                    <a:lumMod val="95000"/>
                  </a:schemeClr>
                </a:solidFill>
              </a:rPr>
              <a:t>D</a:t>
            </a:r>
            <a:r>
              <a:rPr lang="en-US" altLang="ja-JP" sz="2100" b="1" cap="none" dirty="0">
                <a:solidFill>
                  <a:schemeClr val="tx1">
                    <a:lumMod val="95000"/>
                  </a:schemeClr>
                </a:solidFill>
              </a:rPr>
              <a:t>oc2Vec </a:t>
            </a:r>
            <a:r>
              <a:rPr lang="ja-JP" altLang="en-US" sz="2100" dirty="0">
                <a:solidFill>
                  <a:schemeClr val="tx1">
                    <a:lumMod val="95000"/>
                  </a:schemeClr>
                </a:solidFill>
              </a:rPr>
              <a:t>で得たセリフの分散表現を用いた</a:t>
            </a:r>
            <a:r>
              <a:rPr lang="ja-JP" altLang="en-US" sz="2100" dirty="0"/>
              <a:t>感情推定</a:t>
            </a:r>
            <a:endParaRPr lang="en-US" altLang="ja-JP" sz="2100" dirty="0"/>
          </a:p>
          <a:p>
            <a:pPr marL="0" indent="0">
              <a:buNone/>
            </a:pPr>
            <a:r>
              <a:rPr lang="ja-JP" altLang="en-US" sz="2100" dirty="0">
                <a:solidFill>
                  <a:schemeClr val="tx1">
                    <a:lumMod val="95000"/>
                  </a:schemeClr>
                </a:solidFill>
              </a:rPr>
              <a:t>正例クラス：</a:t>
            </a:r>
            <a:r>
              <a:rPr lang="ja-JP" altLang="en-US" sz="2000" dirty="0">
                <a:solidFill>
                  <a:schemeClr val="accent6">
                    <a:lumMod val="40000"/>
                    <a:lumOff val="60000"/>
                  </a:schemeClr>
                </a:solidFill>
              </a:rPr>
              <a:t>喜楽</a:t>
            </a:r>
            <a:r>
              <a:rPr lang="ja-JP" altLang="en-US" sz="2100" dirty="0">
                <a:solidFill>
                  <a:schemeClr val="tx1">
                    <a:lumMod val="95000"/>
                  </a:schemeClr>
                </a:solidFill>
              </a:rPr>
              <a:t>　負例クラス：</a:t>
            </a:r>
            <a:r>
              <a:rPr lang="ja-JP" altLang="en-US" sz="2100" dirty="0">
                <a:solidFill>
                  <a:schemeClr val="accent4">
                    <a:lumMod val="40000"/>
                    <a:lumOff val="60000"/>
                  </a:schemeClr>
                </a:solidFill>
              </a:rPr>
              <a:t>その他</a:t>
            </a:r>
            <a:r>
              <a:rPr lang="ja-JP" altLang="en-US" sz="2100" dirty="0">
                <a:solidFill>
                  <a:schemeClr val="tx1">
                    <a:lumMod val="95000"/>
                  </a:schemeClr>
                </a:solidFill>
              </a:rPr>
              <a:t>　の </a:t>
            </a:r>
            <a:r>
              <a:rPr lang="en-US" altLang="ja-JP" sz="2100" dirty="0">
                <a:solidFill>
                  <a:schemeClr val="tx1">
                    <a:lumMod val="95000"/>
                  </a:schemeClr>
                </a:solidFill>
              </a:rPr>
              <a:t>2 </a:t>
            </a:r>
            <a:r>
              <a:rPr lang="ja-JP" altLang="en-US" sz="2100" dirty="0">
                <a:solidFill>
                  <a:schemeClr val="tx1">
                    <a:lumMod val="95000"/>
                  </a:schemeClr>
                </a:solidFill>
              </a:rPr>
              <a:t>クラス分類</a:t>
            </a:r>
            <a:endParaRPr lang="en-US" altLang="ja-JP" sz="2100" u="sng" dirty="0">
              <a:solidFill>
                <a:schemeClr val="tx1">
                  <a:lumMod val="95000"/>
                </a:schemeClr>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11" name="グループ化 10">
            <a:extLst>
              <a:ext uri="{FF2B5EF4-FFF2-40B4-BE49-F238E27FC236}">
                <a16:creationId xmlns:a16="http://schemas.microsoft.com/office/drawing/2014/main" id="{96AB1BBE-7C60-4ADD-B052-C64DEF2DD218}"/>
              </a:ext>
            </a:extLst>
          </p:cNvPr>
          <p:cNvGrpSpPr/>
          <p:nvPr/>
        </p:nvGrpSpPr>
        <p:grpSpPr>
          <a:xfrm>
            <a:off x="305779" y="3561906"/>
            <a:ext cx="8609860" cy="2087660"/>
            <a:chOff x="721352" y="4232012"/>
            <a:chExt cx="10527305" cy="1974548"/>
          </a:xfrm>
        </p:grpSpPr>
        <p:sp>
          <p:nvSpPr>
            <p:cNvPr id="4" name="テキスト ボックス 3">
              <a:extLst>
                <a:ext uri="{FF2B5EF4-FFF2-40B4-BE49-F238E27FC236}">
                  <a16:creationId xmlns:a16="http://schemas.microsoft.com/office/drawing/2014/main" id="{82B85E89-2728-4FE6-9256-FA209B14212C}"/>
                </a:ext>
              </a:extLst>
            </p:cNvPr>
            <p:cNvSpPr txBox="1"/>
            <p:nvPr/>
          </p:nvSpPr>
          <p:spPr>
            <a:xfrm>
              <a:off x="1497490" y="4243526"/>
              <a:ext cx="1301376" cy="349321"/>
            </a:xfrm>
            <a:prstGeom prst="rect">
              <a:avLst/>
            </a:prstGeom>
            <a:noFill/>
          </p:spPr>
          <p:txBody>
            <a:bodyPr wrap="square" rtlCol="0">
              <a:spAutoFit/>
            </a:bodyPr>
            <a:lstStyle/>
            <a:p>
              <a:pPr algn="ctr"/>
              <a:r>
                <a:rPr kumimoji="1" lang="en-US" altLang="ja-JP" dirty="0"/>
                <a:t>[</a:t>
              </a:r>
              <a:r>
                <a:rPr kumimoji="1" lang="ja-JP" altLang="en-US" dirty="0"/>
                <a:t>セリフ</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0C3C843D-1008-416C-8A60-5662A0A8EB8C}"/>
                </a:ext>
              </a:extLst>
            </p:cNvPr>
            <p:cNvSpPr txBox="1"/>
            <p:nvPr/>
          </p:nvSpPr>
          <p:spPr>
            <a:xfrm>
              <a:off x="721352" y="4595223"/>
              <a:ext cx="2853653" cy="807805"/>
            </a:xfrm>
            <a:prstGeom prst="rect">
              <a:avLst/>
            </a:prstGeom>
            <a:noFill/>
          </p:spPr>
          <p:txBody>
            <a:bodyPr wrap="square" rtlCol="0">
              <a:spAutoFit/>
            </a:bodyPr>
            <a:lstStyle/>
            <a:p>
              <a:pPr algn="ctr"/>
              <a:r>
                <a:rPr lang="en-US" altLang="ja-JP" dirty="0"/>
                <a:t>B</a:t>
              </a:r>
              <a:r>
                <a:rPr lang="ja-JP" altLang="en-US" dirty="0"/>
                <a:t>さんはいつも</a:t>
              </a:r>
              <a:endParaRPr lang="en-US" altLang="ja-JP" dirty="0"/>
            </a:p>
            <a:p>
              <a:pPr algn="ctr"/>
              <a:r>
                <a:rPr lang="ja-JP" altLang="en-US" dirty="0"/>
                <a:t>優しいな </a:t>
              </a:r>
              <a:endParaRPr kumimoji="1" lang="ja-JP" altLang="en-US" dirty="0"/>
            </a:p>
            <a:p>
              <a:pPr algn="ctr"/>
              <a:endParaRPr kumimoji="1" lang="ja-JP" altLang="en-US" sz="1400" dirty="0"/>
            </a:p>
          </p:txBody>
        </p:sp>
        <p:sp>
          <p:nvSpPr>
            <p:cNvPr id="6" name="正方形/長方形 5">
              <a:extLst>
                <a:ext uri="{FF2B5EF4-FFF2-40B4-BE49-F238E27FC236}">
                  <a16:creationId xmlns:a16="http://schemas.microsoft.com/office/drawing/2014/main" id="{5B6AFAAF-F614-44C2-9B89-639866291100}"/>
                </a:ext>
              </a:extLst>
            </p:cNvPr>
            <p:cNvSpPr/>
            <p:nvPr/>
          </p:nvSpPr>
          <p:spPr>
            <a:xfrm>
              <a:off x="3690784" y="4597647"/>
              <a:ext cx="3681268" cy="349321"/>
            </a:xfrm>
            <a:prstGeom prst="rect">
              <a:avLst/>
            </a:prstGeom>
          </p:spPr>
          <p:txBody>
            <a:bodyPr wrap="none">
              <a:spAutoFit/>
            </a:bodyPr>
            <a:lstStyle/>
            <a:p>
              <a:pPr algn="ctr"/>
              <a:r>
                <a:rPr lang="en-US" altLang="ja-JP" dirty="0"/>
                <a:t>B </a:t>
              </a:r>
              <a:r>
                <a:rPr lang="ja-JP" altLang="en-US" dirty="0"/>
                <a:t>さん は いつも 優しい な </a:t>
              </a:r>
              <a:endParaRPr kumimoji="1" lang="ja-JP" altLang="en-US" dirty="0"/>
            </a:p>
          </p:txBody>
        </p:sp>
        <p:sp>
          <p:nvSpPr>
            <p:cNvPr id="7" name="テキスト ボックス 6">
              <a:extLst>
                <a:ext uri="{FF2B5EF4-FFF2-40B4-BE49-F238E27FC236}">
                  <a16:creationId xmlns:a16="http://schemas.microsoft.com/office/drawing/2014/main" id="{19EECB1D-B1C1-4AD9-AD33-C04BFA7FE1C7}"/>
                </a:ext>
              </a:extLst>
            </p:cNvPr>
            <p:cNvSpPr txBox="1"/>
            <p:nvPr/>
          </p:nvSpPr>
          <p:spPr>
            <a:xfrm>
              <a:off x="4591205" y="4243526"/>
              <a:ext cx="1880424" cy="349321"/>
            </a:xfrm>
            <a:prstGeom prst="rect">
              <a:avLst/>
            </a:prstGeom>
            <a:noFill/>
          </p:spPr>
          <p:txBody>
            <a:bodyPr wrap="square" rtlCol="0">
              <a:spAutoFit/>
            </a:bodyPr>
            <a:lstStyle/>
            <a:p>
              <a:pPr algn="ctr"/>
              <a:r>
                <a:rPr kumimoji="1" lang="en-US" altLang="ja-JP" dirty="0"/>
                <a:t>[</a:t>
              </a:r>
              <a:r>
                <a:rPr kumimoji="1" lang="ja-JP" altLang="en-US" dirty="0"/>
                <a:t>分かち書き</a:t>
              </a:r>
              <a:r>
                <a:rPr kumimoji="1" lang="en-US" altLang="ja-JP" dirty="0"/>
                <a:t>]</a:t>
              </a:r>
              <a:endParaRPr kumimoji="1" lang="ja-JP" altLang="en-US" dirty="0"/>
            </a:p>
          </p:txBody>
        </p:sp>
        <p:sp>
          <p:nvSpPr>
            <p:cNvPr id="8" name="矢印: 上カーブ 7">
              <a:extLst>
                <a:ext uri="{FF2B5EF4-FFF2-40B4-BE49-F238E27FC236}">
                  <a16:creationId xmlns:a16="http://schemas.microsoft.com/office/drawing/2014/main" id="{8A71F015-874F-4C68-B898-38A5EFB86504}"/>
                </a:ext>
              </a:extLst>
            </p:cNvPr>
            <p:cNvSpPr/>
            <p:nvPr/>
          </p:nvSpPr>
          <p:spPr>
            <a:xfrm>
              <a:off x="3270573"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 name="矢印: 上カーブ 8">
              <a:extLst>
                <a:ext uri="{FF2B5EF4-FFF2-40B4-BE49-F238E27FC236}">
                  <a16:creationId xmlns:a16="http://schemas.microsoft.com/office/drawing/2014/main" id="{14145A8A-36C6-492B-8697-14FFB2D676B2}"/>
                </a:ext>
              </a:extLst>
            </p:cNvPr>
            <p:cNvSpPr/>
            <p:nvPr/>
          </p:nvSpPr>
          <p:spPr>
            <a:xfrm>
              <a:off x="7036799" y="5131293"/>
              <a:ext cx="985421" cy="497228"/>
            </a:xfrm>
            <a:prstGeom prst="curvedUp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 name="テキスト ボックス 9">
              <a:extLst>
                <a:ext uri="{FF2B5EF4-FFF2-40B4-BE49-F238E27FC236}">
                  <a16:creationId xmlns:a16="http://schemas.microsoft.com/office/drawing/2014/main" id="{31741172-7C66-49D9-B3F6-AD9819E32FA8}"/>
                </a:ext>
              </a:extLst>
            </p:cNvPr>
            <p:cNvSpPr txBox="1"/>
            <p:nvPr/>
          </p:nvSpPr>
          <p:spPr>
            <a:xfrm>
              <a:off x="8462210" y="4232012"/>
              <a:ext cx="1634867" cy="349321"/>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E95613A-DE4D-409A-A1A2-3A71C61EA3E0}"/>
                </a:ext>
              </a:extLst>
            </p:cNvPr>
            <p:cNvSpPr txBox="1"/>
            <p:nvPr/>
          </p:nvSpPr>
          <p:spPr>
            <a:xfrm>
              <a:off x="2705335" y="5769909"/>
              <a:ext cx="2115894" cy="436651"/>
            </a:xfrm>
            <a:prstGeom prst="rect">
              <a:avLst/>
            </a:prstGeom>
            <a:noFill/>
          </p:spPr>
          <p:txBody>
            <a:bodyPr wrap="square" rtlCol="0">
              <a:spAutoFit/>
            </a:bodyPr>
            <a:lstStyle/>
            <a:p>
              <a:pPr algn="ctr"/>
              <a:r>
                <a:rPr kumimoji="1" lang="en-US" altLang="ja-JP" sz="2400" dirty="0" err="1"/>
                <a:t>Juman</a:t>
              </a:r>
              <a:r>
                <a:rPr kumimoji="1" lang="en-US" altLang="ja-JP" sz="2400" dirty="0"/>
                <a:t>++</a:t>
              </a:r>
              <a:endParaRPr kumimoji="1" lang="ja-JP" altLang="en-US" sz="2400" dirty="0"/>
            </a:p>
          </p:txBody>
        </p:sp>
        <p:sp>
          <p:nvSpPr>
            <p:cNvPr id="13" name="テキスト ボックス 12">
              <a:extLst>
                <a:ext uri="{FF2B5EF4-FFF2-40B4-BE49-F238E27FC236}">
                  <a16:creationId xmlns:a16="http://schemas.microsoft.com/office/drawing/2014/main" id="{FAFB7EEA-B67F-45F6-87FA-FAEBCB41FE81}"/>
                </a:ext>
              </a:extLst>
            </p:cNvPr>
            <p:cNvSpPr txBox="1"/>
            <p:nvPr/>
          </p:nvSpPr>
          <p:spPr>
            <a:xfrm>
              <a:off x="6314104" y="5769909"/>
              <a:ext cx="2115894" cy="436651"/>
            </a:xfrm>
            <a:prstGeom prst="rect">
              <a:avLst/>
            </a:prstGeom>
            <a:noFill/>
          </p:spPr>
          <p:txBody>
            <a:bodyPr wrap="square" rtlCol="0">
              <a:spAutoFit/>
            </a:bodyPr>
            <a:lstStyle/>
            <a:p>
              <a:pPr algn="ctr"/>
              <a:r>
                <a:rPr kumimoji="1" lang="en-US" altLang="ja-JP" sz="2400" dirty="0"/>
                <a:t>Doc2Vec</a:t>
              </a:r>
              <a:endParaRPr kumimoji="1" lang="ja-JP" altLang="en-US" sz="2400" dirty="0"/>
            </a:p>
          </p:txBody>
        </p:sp>
        <p:sp>
          <p:nvSpPr>
            <p:cNvPr id="14" name="正方形/長方形 13">
              <a:extLst>
                <a:ext uri="{FF2B5EF4-FFF2-40B4-BE49-F238E27FC236}">
                  <a16:creationId xmlns:a16="http://schemas.microsoft.com/office/drawing/2014/main" id="{883259D5-B3EF-4BA6-A9D0-5974D1774624}"/>
                </a:ext>
              </a:extLst>
            </p:cNvPr>
            <p:cNvSpPr/>
            <p:nvPr/>
          </p:nvSpPr>
          <p:spPr>
            <a:xfrm>
              <a:off x="7310631" y="4612858"/>
              <a:ext cx="3938026" cy="349321"/>
            </a:xfrm>
            <a:prstGeom prst="rect">
              <a:avLst/>
            </a:prstGeom>
          </p:spPr>
          <p:txBody>
            <a:bodyPr wrap="none">
              <a:spAutoFit/>
            </a:bodyPr>
            <a:lstStyle/>
            <a:p>
              <a:pPr algn="ctr"/>
              <a:r>
                <a:rPr lang="en-US" altLang="ja-JP" dirty="0"/>
                <a:t>[0.0012, -0.0042, … , 0.0034]</a:t>
              </a:r>
              <a:endParaRPr kumimoji="1" lang="ja-JP" altLang="en-US" dirty="0"/>
            </a:p>
          </p:txBody>
        </p:sp>
        <p:sp>
          <p:nvSpPr>
            <p:cNvPr id="15" name="テキスト ボックス 14">
              <a:extLst>
                <a:ext uri="{FF2B5EF4-FFF2-40B4-BE49-F238E27FC236}">
                  <a16:creationId xmlns:a16="http://schemas.microsoft.com/office/drawing/2014/main" id="{700B69F9-849D-45F6-8E26-D43E4101F379}"/>
                </a:ext>
              </a:extLst>
            </p:cNvPr>
            <p:cNvSpPr txBox="1"/>
            <p:nvPr/>
          </p:nvSpPr>
          <p:spPr>
            <a:xfrm>
              <a:off x="9055287" y="5017673"/>
              <a:ext cx="1992125" cy="378432"/>
            </a:xfrm>
            <a:prstGeom prst="rect">
              <a:avLst/>
            </a:prstGeom>
            <a:noFill/>
          </p:spPr>
          <p:txBody>
            <a:bodyPr wrap="square" rtlCol="0">
              <a:spAutoFit/>
            </a:bodyPr>
            <a:lstStyle/>
            <a:p>
              <a:pPr algn="ctr"/>
              <a:r>
                <a:rPr kumimoji="1" lang="ja-JP" altLang="en-US" sz="2000" dirty="0"/>
                <a:t>次元数：</a:t>
              </a:r>
              <a:r>
                <a:rPr kumimoji="1" lang="en-US" altLang="ja-JP" sz="2000" dirty="0"/>
                <a:t>300</a:t>
              </a:r>
              <a:endParaRPr kumimoji="1" lang="ja-JP" altLang="en-US" sz="2000" dirty="0"/>
            </a:p>
          </p:txBody>
        </p:sp>
      </p:grpSp>
    </p:spTree>
    <p:extLst>
      <p:ext uri="{BB962C8B-B14F-4D97-AF65-F5344CB8AC3E}">
        <p14:creationId xmlns:p14="http://schemas.microsoft.com/office/powerpoint/2010/main" val="17110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4323476"/>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0" indent="0">
              <a:buNone/>
            </a:pPr>
            <a:endParaRPr lang="en-US" altLang="ja-JP" sz="2100" cap="none" dirty="0">
              <a:solidFill>
                <a:schemeClr val="tx1">
                  <a:lumMod val="95000"/>
                </a:schemeClr>
              </a:solidFill>
            </a:endParaRPr>
          </a:p>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9144000" cy="2500074"/>
          </a:xfrm>
        </p:spPr>
        <p:txBody>
          <a:bodyPr anchor="t">
            <a:normAutofit/>
          </a:bodyPr>
          <a:lstStyle/>
          <a:p>
            <a:pPr marL="385754" indent="-385754">
              <a:buAutoNum type="arabicPeriod"/>
            </a:pPr>
            <a:r>
              <a:rPr lang="ja-JP" altLang="en-US" sz="2100" dirty="0">
                <a:solidFill>
                  <a:schemeClr val="tx1">
                    <a:lumMod val="95000"/>
                  </a:schemeClr>
                </a:solidFill>
              </a:rPr>
              <a:t>時系列を考慮しないセリフの感情推定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1</a:t>
            </a:r>
            <a:r>
              <a:rPr lang="ja-JP" altLang="en-US" sz="2100" dirty="0">
                <a:solidFill>
                  <a:schemeClr val="tx1">
                    <a:lumMod val="95000"/>
                  </a:schemeClr>
                </a:solidFill>
              </a:rPr>
              <a:t> </a:t>
            </a:r>
            <a:r>
              <a:rPr lang="ja-JP" altLang="en-US" sz="2100" dirty="0" err="1">
                <a:solidFill>
                  <a:schemeClr val="tx1">
                    <a:lumMod val="95000"/>
                  </a:schemeClr>
                </a:solidFill>
              </a:rPr>
              <a:t>つの</a:t>
            </a:r>
            <a:r>
              <a:rPr lang="ja-JP" altLang="en-US" sz="2100" dirty="0">
                <a:solidFill>
                  <a:schemeClr val="tx1">
                    <a:lumMod val="95000"/>
                  </a:schemeClr>
                </a:solidFill>
              </a:rPr>
              <a:t>セリフを入力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a:t>
            </a:r>
            <a:r>
              <a:rPr lang="ja-JP" altLang="en-US" sz="2100" dirty="0">
                <a:solidFill>
                  <a:schemeClr val="tx1">
                    <a:lumMod val="95000"/>
                  </a:schemeClr>
                </a:solidFill>
              </a:rPr>
              <a:t>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000" dirty="0">
                <a:solidFill>
                  <a:schemeClr val="tx1">
                    <a:lumMod val="95000"/>
                  </a:schemeClr>
                </a:solidFill>
              </a:rPr>
              <a:t>多層パーセプトロン </a:t>
            </a:r>
            <a:r>
              <a:rPr lang="en-US" altLang="ja-JP" sz="2000" dirty="0">
                <a:solidFill>
                  <a:schemeClr val="tx1">
                    <a:lumMod val="95000"/>
                  </a:schemeClr>
                </a:solidFill>
              </a:rPr>
              <a:t>(MLP),  SVM,  </a:t>
            </a:r>
            <a:r>
              <a:rPr lang="en-US" altLang="ja-JP" sz="2000" cap="none" dirty="0">
                <a:solidFill>
                  <a:schemeClr val="tx1">
                    <a:lumMod val="95000"/>
                  </a:schemeClr>
                </a:solidFill>
              </a:rPr>
              <a:t>Random Forest </a:t>
            </a:r>
            <a:r>
              <a:rPr lang="ja-JP" altLang="en-US" sz="2000" cap="none" dirty="0">
                <a:solidFill>
                  <a:schemeClr val="tx1">
                    <a:lumMod val="95000"/>
                  </a:schemeClr>
                </a:solidFill>
              </a:rPr>
              <a:t>による比較</a:t>
            </a: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000" cap="none" dirty="0">
              <a:solidFill>
                <a:schemeClr val="tx1">
                  <a:lumMod val="95000"/>
                </a:schemeClr>
              </a:solidFill>
            </a:endParaRPr>
          </a:p>
          <a:p>
            <a:pPr marL="0" indent="0">
              <a:buNone/>
            </a:pPr>
            <a:endParaRPr lang="en-US" altLang="ja-JP" sz="21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A6EB0E54-72A5-4495-9054-D72E008169A5}"/>
              </a:ext>
            </a:extLst>
          </p:cNvPr>
          <p:cNvGrpSpPr/>
          <p:nvPr/>
        </p:nvGrpSpPr>
        <p:grpSpPr>
          <a:xfrm>
            <a:off x="0" y="3522699"/>
            <a:ext cx="8453071" cy="3020686"/>
            <a:chOff x="-167511" y="3242223"/>
            <a:chExt cx="8453071" cy="3020686"/>
          </a:xfrm>
        </p:grpSpPr>
        <p:sp>
          <p:nvSpPr>
            <p:cNvPr id="7" name="テキスト ボックス 6">
              <a:extLst>
                <a:ext uri="{FF2B5EF4-FFF2-40B4-BE49-F238E27FC236}">
                  <a16:creationId xmlns:a16="http://schemas.microsoft.com/office/drawing/2014/main" id="{D01C683D-F753-4657-9CAB-6B119C330F1E}"/>
                </a:ext>
              </a:extLst>
            </p:cNvPr>
            <p:cNvSpPr txBox="1"/>
            <p:nvPr/>
          </p:nvSpPr>
          <p:spPr>
            <a:xfrm>
              <a:off x="544160" y="4236993"/>
              <a:ext cx="2380909" cy="1281190"/>
            </a:xfrm>
            <a:prstGeom prst="rect">
              <a:avLst/>
            </a:prstGeom>
            <a:solidFill>
              <a:schemeClr val="bg2">
                <a:lumMod val="75000"/>
              </a:schemeClr>
            </a:solidFill>
          </p:spPr>
          <p:txBody>
            <a:bodyPr wrap="square" rtlCol="0">
              <a:spAutoFit/>
            </a:bodyPr>
            <a:lstStyle/>
            <a:p>
              <a:endParaRPr kumimoji="1" lang="ja-JP" altLang="en-US" sz="1350" dirty="0"/>
            </a:p>
          </p:txBody>
        </p:sp>
        <p:sp>
          <p:nvSpPr>
            <p:cNvPr id="8" name="テキスト ボックス 7">
              <a:extLst>
                <a:ext uri="{FF2B5EF4-FFF2-40B4-BE49-F238E27FC236}">
                  <a16:creationId xmlns:a16="http://schemas.microsoft.com/office/drawing/2014/main" id="{89DD8E4C-110D-4234-8518-34587CCC00BA}"/>
                </a:ext>
              </a:extLst>
            </p:cNvPr>
            <p:cNvSpPr txBox="1"/>
            <p:nvPr/>
          </p:nvSpPr>
          <p:spPr>
            <a:xfrm>
              <a:off x="481852" y="3757982"/>
              <a:ext cx="2485355" cy="415498"/>
            </a:xfrm>
            <a:prstGeom prst="rect">
              <a:avLst/>
            </a:prstGeom>
            <a:noFill/>
          </p:spPr>
          <p:txBody>
            <a:bodyPr wrap="square" rtlCol="0">
              <a:spAutoFit/>
            </a:bodyPr>
            <a:lstStyle/>
            <a:p>
              <a:pPr algn="ctr"/>
              <a:r>
                <a:rPr kumimoji="1" lang="en-US" altLang="ja-JP" sz="2100" dirty="0"/>
                <a:t>[</a:t>
              </a:r>
              <a:r>
                <a:rPr kumimoji="1" lang="ja-JP" altLang="en-US" sz="2100" dirty="0"/>
                <a:t>分散表現</a:t>
              </a:r>
              <a:r>
                <a:rPr kumimoji="1" lang="en-US" altLang="ja-JP" sz="2100" dirty="0"/>
                <a:t>]</a:t>
              </a:r>
              <a:endParaRPr kumimoji="1" lang="ja-JP" altLang="en-US" sz="2100" dirty="0"/>
            </a:p>
          </p:txBody>
        </p:sp>
        <p:sp>
          <p:nvSpPr>
            <p:cNvPr id="9" name="正方形/長方形 8">
              <a:extLst>
                <a:ext uri="{FF2B5EF4-FFF2-40B4-BE49-F238E27FC236}">
                  <a16:creationId xmlns:a16="http://schemas.microsoft.com/office/drawing/2014/main" id="{92E27F7E-84EC-42AC-9627-6082EBEEFCE9}"/>
                </a:ext>
              </a:extLst>
            </p:cNvPr>
            <p:cNvSpPr/>
            <p:nvPr/>
          </p:nvSpPr>
          <p:spPr>
            <a:xfrm>
              <a:off x="449646" y="4307089"/>
              <a:ext cx="2569935" cy="1131079"/>
            </a:xfrm>
            <a:prstGeom prst="rect">
              <a:avLst/>
            </a:prstGeom>
          </p:spPr>
          <p:txBody>
            <a:bodyPr wrap="square">
              <a:spAutoFit/>
            </a:bodyPr>
            <a:lstStyle/>
            <a:p>
              <a:pPr algn="ctr"/>
              <a:r>
                <a:rPr lang="en-US" altLang="ja-JP" sz="1350" dirty="0"/>
                <a:t>[[0.0012, -0.0042, … , 0.0034],</a:t>
              </a:r>
            </a:p>
            <a:p>
              <a:pPr algn="ctr"/>
              <a:r>
                <a:rPr lang="en-US" altLang="ja-JP" sz="1350" dirty="0"/>
                <a:t>[-0.0113, 0.0607, … , 0.0255],</a:t>
              </a:r>
              <a:endParaRPr kumimoji="1" lang="ja-JP" altLang="en-US" sz="1350" dirty="0"/>
            </a:p>
            <a:p>
              <a:pPr algn="ctr"/>
              <a:r>
                <a:rPr kumimoji="1" lang="ja-JP" altLang="en-US" sz="1350" dirty="0"/>
                <a:t>・</a:t>
              </a:r>
              <a:endParaRPr kumimoji="1" lang="en-US" altLang="ja-JP" sz="1350" dirty="0"/>
            </a:p>
            <a:p>
              <a:pPr algn="ctr"/>
              <a:r>
                <a:rPr kumimoji="1" lang="ja-JP" altLang="en-US" sz="1350" dirty="0"/>
                <a:t>・</a:t>
              </a:r>
              <a:endParaRPr kumimoji="1" lang="en-US" altLang="ja-JP" sz="1350" dirty="0"/>
            </a:p>
            <a:p>
              <a:pPr algn="ctr"/>
              <a:r>
                <a:rPr lang="en-US" altLang="ja-JP" sz="1350" dirty="0"/>
                <a:t>[0.0067, -0.3421, … , 0.0345]]</a:t>
              </a:r>
              <a:endParaRPr kumimoji="1" lang="ja-JP" altLang="en-US" sz="1350" dirty="0"/>
            </a:p>
          </p:txBody>
        </p:sp>
        <p:sp>
          <p:nvSpPr>
            <p:cNvPr id="10" name="正方形/長方形 9">
              <a:extLst>
                <a:ext uri="{FF2B5EF4-FFF2-40B4-BE49-F238E27FC236}">
                  <a16:creationId xmlns:a16="http://schemas.microsoft.com/office/drawing/2014/main" id="{3E265851-E25C-4C32-8F86-9A963A687AB1}"/>
                </a:ext>
              </a:extLst>
            </p:cNvPr>
            <p:cNvSpPr/>
            <p:nvPr/>
          </p:nvSpPr>
          <p:spPr>
            <a:xfrm>
              <a:off x="-167511" y="5775719"/>
              <a:ext cx="3804247"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a:t>
              </a:r>
              <a:r>
                <a:rPr kumimoji="1" lang="en-US" altLang="ja-JP" dirty="0"/>
                <a:t>300)</a:t>
              </a:r>
              <a:endParaRPr kumimoji="1" lang="ja-JP" altLang="en-US" dirty="0"/>
            </a:p>
          </p:txBody>
        </p:sp>
        <p:sp>
          <p:nvSpPr>
            <p:cNvPr id="11" name="矢印: 下 10">
              <a:extLst>
                <a:ext uri="{FF2B5EF4-FFF2-40B4-BE49-F238E27FC236}">
                  <a16:creationId xmlns:a16="http://schemas.microsoft.com/office/drawing/2014/main" id="{493DFD1F-2DD7-44CF-B830-754B4B0A902F}"/>
                </a:ext>
              </a:extLst>
            </p:cNvPr>
            <p:cNvSpPr/>
            <p:nvPr/>
          </p:nvSpPr>
          <p:spPr>
            <a:xfrm rot="16200000">
              <a:off x="3272212" y="4444764"/>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FC65F488-F3D1-4751-8171-D6067EE098CF}"/>
                </a:ext>
              </a:extLst>
            </p:cNvPr>
            <p:cNvSpPr txBox="1"/>
            <p:nvPr/>
          </p:nvSpPr>
          <p:spPr>
            <a:xfrm>
              <a:off x="4037621" y="3245405"/>
              <a:ext cx="1185899" cy="415498"/>
            </a:xfrm>
            <a:prstGeom prst="rect">
              <a:avLst/>
            </a:prstGeom>
            <a:noFill/>
          </p:spPr>
          <p:txBody>
            <a:bodyPr wrap="square" rtlCol="0">
              <a:spAutoFit/>
            </a:bodyPr>
            <a:lstStyle/>
            <a:p>
              <a:pPr algn="ctr"/>
              <a:r>
                <a:rPr kumimoji="1" lang="en-US" altLang="ja-JP" sz="2100" dirty="0"/>
                <a:t>[</a:t>
              </a:r>
              <a:r>
                <a:rPr kumimoji="1" lang="ja-JP" altLang="en-US" sz="2100" dirty="0"/>
                <a:t>識別器</a:t>
              </a:r>
              <a:r>
                <a:rPr kumimoji="1" lang="en-US" altLang="ja-JP" sz="2100" dirty="0"/>
                <a:t>]</a:t>
              </a:r>
              <a:endParaRPr kumimoji="1" lang="ja-JP" altLang="en-US" sz="2100" dirty="0"/>
            </a:p>
          </p:txBody>
        </p:sp>
        <p:sp>
          <p:nvSpPr>
            <p:cNvPr id="13" name="楕円 12">
              <a:extLst>
                <a:ext uri="{FF2B5EF4-FFF2-40B4-BE49-F238E27FC236}">
                  <a16:creationId xmlns:a16="http://schemas.microsoft.com/office/drawing/2014/main" id="{FAF21566-D83C-4586-BF8B-755EED887D42}"/>
                </a:ext>
              </a:extLst>
            </p:cNvPr>
            <p:cNvSpPr/>
            <p:nvPr/>
          </p:nvSpPr>
          <p:spPr>
            <a:xfrm>
              <a:off x="4297194" y="362853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14" name="楕円 13">
              <a:extLst>
                <a:ext uri="{FF2B5EF4-FFF2-40B4-BE49-F238E27FC236}">
                  <a16:creationId xmlns:a16="http://schemas.microsoft.com/office/drawing/2014/main" id="{ECA4A262-0E89-4B1B-A2ED-B3AEEFB7F2C5}"/>
                </a:ext>
              </a:extLst>
            </p:cNvPr>
            <p:cNvSpPr/>
            <p:nvPr/>
          </p:nvSpPr>
          <p:spPr>
            <a:xfrm>
              <a:off x="4284340" y="4598006"/>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SVM</a:t>
              </a:r>
              <a:endParaRPr kumimoji="1" lang="ja-JP" altLang="en-US" sz="1100" b="1" dirty="0"/>
            </a:p>
          </p:txBody>
        </p:sp>
        <p:sp>
          <p:nvSpPr>
            <p:cNvPr id="15" name="楕円 14">
              <a:extLst>
                <a:ext uri="{FF2B5EF4-FFF2-40B4-BE49-F238E27FC236}">
                  <a16:creationId xmlns:a16="http://schemas.microsoft.com/office/drawing/2014/main" id="{D7ADF2F7-C9DE-449F-9C8F-7A2FAE3602D3}"/>
                </a:ext>
              </a:extLst>
            </p:cNvPr>
            <p:cNvSpPr/>
            <p:nvPr/>
          </p:nvSpPr>
          <p:spPr>
            <a:xfrm>
              <a:off x="4297194" y="5610401"/>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RF</a:t>
              </a:r>
              <a:endParaRPr kumimoji="1" lang="ja-JP" altLang="en-US" b="1" dirty="0"/>
            </a:p>
          </p:txBody>
        </p:sp>
        <p:sp>
          <p:nvSpPr>
            <p:cNvPr id="16" name="矢印: 下 15">
              <a:extLst>
                <a:ext uri="{FF2B5EF4-FFF2-40B4-BE49-F238E27FC236}">
                  <a16:creationId xmlns:a16="http://schemas.microsoft.com/office/drawing/2014/main" id="{3AAF6247-298A-4C4C-8F3B-2AD8521F5D85}"/>
                </a:ext>
              </a:extLst>
            </p:cNvPr>
            <p:cNvSpPr/>
            <p:nvPr/>
          </p:nvSpPr>
          <p:spPr>
            <a:xfrm rot="16200000">
              <a:off x="5548727" y="4461029"/>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テキスト ボックス 16">
              <a:extLst>
                <a:ext uri="{FF2B5EF4-FFF2-40B4-BE49-F238E27FC236}">
                  <a16:creationId xmlns:a16="http://schemas.microsoft.com/office/drawing/2014/main" id="{FDAA08AB-673A-4EC3-A729-42679C412040}"/>
                </a:ext>
              </a:extLst>
            </p:cNvPr>
            <p:cNvSpPr txBox="1"/>
            <p:nvPr/>
          </p:nvSpPr>
          <p:spPr>
            <a:xfrm>
              <a:off x="5340172" y="4281041"/>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8" name="テキスト ボックス 17">
              <a:extLst>
                <a:ext uri="{FF2B5EF4-FFF2-40B4-BE49-F238E27FC236}">
                  <a16:creationId xmlns:a16="http://schemas.microsoft.com/office/drawing/2014/main" id="{576CAC41-D506-4A49-894C-B3A9E55143FC}"/>
                </a:ext>
              </a:extLst>
            </p:cNvPr>
            <p:cNvSpPr txBox="1"/>
            <p:nvPr/>
          </p:nvSpPr>
          <p:spPr>
            <a:xfrm>
              <a:off x="4249554" y="4281039"/>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9" name="テキスト ボックス 18">
              <a:extLst>
                <a:ext uri="{FF2B5EF4-FFF2-40B4-BE49-F238E27FC236}">
                  <a16:creationId xmlns:a16="http://schemas.microsoft.com/office/drawing/2014/main" id="{3E01C64C-70B4-4194-9083-F7A142944897}"/>
                </a:ext>
              </a:extLst>
            </p:cNvPr>
            <p:cNvSpPr txBox="1"/>
            <p:nvPr/>
          </p:nvSpPr>
          <p:spPr>
            <a:xfrm>
              <a:off x="4236701" y="5291955"/>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20" name="テキスト ボックス 19">
              <a:extLst>
                <a:ext uri="{FF2B5EF4-FFF2-40B4-BE49-F238E27FC236}">
                  <a16:creationId xmlns:a16="http://schemas.microsoft.com/office/drawing/2014/main" id="{08EEFF1F-5753-49CE-95B2-42CF3D8C30ED}"/>
                </a:ext>
              </a:extLst>
            </p:cNvPr>
            <p:cNvSpPr txBox="1"/>
            <p:nvPr/>
          </p:nvSpPr>
          <p:spPr>
            <a:xfrm>
              <a:off x="6526068" y="3999214"/>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21" name="テキスト ボックス 20">
              <a:extLst>
                <a:ext uri="{FF2B5EF4-FFF2-40B4-BE49-F238E27FC236}">
                  <a16:creationId xmlns:a16="http://schemas.microsoft.com/office/drawing/2014/main" id="{6DF44678-8903-4CD6-9106-0515560AB244}"/>
                </a:ext>
              </a:extLst>
            </p:cNvPr>
            <p:cNvSpPr txBox="1"/>
            <p:nvPr/>
          </p:nvSpPr>
          <p:spPr>
            <a:xfrm>
              <a:off x="6604804" y="3242223"/>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22" name="テキスト ボックス 21">
              <a:extLst>
                <a:ext uri="{FF2B5EF4-FFF2-40B4-BE49-F238E27FC236}">
                  <a16:creationId xmlns:a16="http://schemas.microsoft.com/office/drawing/2014/main" id="{9779F1F8-0854-4DB4-87A5-7C30FAF809FE}"/>
                </a:ext>
              </a:extLst>
            </p:cNvPr>
            <p:cNvSpPr txBox="1"/>
            <p:nvPr/>
          </p:nvSpPr>
          <p:spPr>
            <a:xfrm>
              <a:off x="6526068" y="4924123"/>
              <a:ext cx="1759492" cy="715581"/>
            </a:xfrm>
            <a:prstGeom prst="rect">
              <a:avLst/>
            </a:prstGeom>
            <a:noFill/>
          </p:spPr>
          <p:txBody>
            <a:bodyPr wrap="square" rtlCol="0">
              <a:spAutoFit/>
            </a:bodyPr>
            <a:lstStyle/>
            <a:p>
              <a:pPr algn="ctr"/>
              <a:r>
                <a:rPr kumimoji="1" lang="ja-JP" altLang="en-US" sz="4050" dirty="0">
                  <a:solidFill>
                    <a:schemeClr val="accent3">
                      <a:lumMod val="40000"/>
                      <a:lumOff val="60000"/>
                    </a:schemeClr>
                  </a:solidFill>
                </a:rPr>
                <a:t>その他</a:t>
              </a:r>
            </a:p>
          </p:txBody>
        </p:sp>
        <p:sp>
          <p:nvSpPr>
            <p:cNvPr id="23" name="テキスト ボックス 22">
              <a:extLst>
                <a:ext uri="{FF2B5EF4-FFF2-40B4-BE49-F238E27FC236}">
                  <a16:creationId xmlns:a16="http://schemas.microsoft.com/office/drawing/2014/main" id="{586A7433-E14C-4C29-BD5B-7CDC5F9A7131}"/>
                </a:ext>
              </a:extLst>
            </p:cNvPr>
            <p:cNvSpPr txBox="1"/>
            <p:nvPr/>
          </p:nvSpPr>
          <p:spPr>
            <a:xfrm>
              <a:off x="7011944" y="4668757"/>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grpSp>
      <p:cxnSp>
        <p:nvCxnSpPr>
          <p:cNvPr id="24" name="直線矢印コネクタ 23">
            <a:extLst>
              <a:ext uri="{FF2B5EF4-FFF2-40B4-BE49-F238E27FC236}">
                <a16:creationId xmlns:a16="http://schemas.microsoft.com/office/drawing/2014/main" id="{A044C79F-1051-4DE3-9E3A-3D3F8F4FFE5E}"/>
              </a:ext>
            </a:extLst>
          </p:cNvPr>
          <p:cNvCxnSpPr>
            <a:cxnSpLocks/>
          </p:cNvCxnSpPr>
          <p:nvPr/>
        </p:nvCxnSpPr>
        <p:spPr>
          <a:xfrm flipV="1">
            <a:off x="2854943" y="5405021"/>
            <a:ext cx="817734" cy="6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40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sp>
            <p:nvSpPr>
              <p:cNvPr id="26" name="コンテンツ プレースホルダー 2">
                <a:extLst>
                  <a:ext uri="{FF2B5EF4-FFF2-40B4-BE49-F238E27FC236}">
                    <a16:creationId xmlns:a16="http://schemas.microsoft.com/office/drawing/2014/main" id="{C26D760F-E333-4659-ACD5-3B028509B812}"/>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26" name="コンテンツ プレースホルダー 2">
                <a:extLst>
                  <a:ext uri="{FF2B5EF4-FFF2-40B4-BE49-F238E27FC236}">
                    <a16:creationId xmlns:a16="http://schemas.microsoft.com/office/drawing/2014/main" id="{C26D760F-E333-4659-ACD5-3B028509B812}"/>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18" name="テキスト ボックス 17">
              <a:extLst>
                <a:ext uri="{FF2B5EF4-FFF2-40B4-BE49-F238E27FC236}">
                  <a16:creationId xmlns:a16="http://schemas.microsoft.com/office/drawing/2014/main" id="{35ABF73B-5A28-484F-9143-365BA297F2DB}"/>
                </a:ext>
              </a:extLst>
            </p:cNvPr>
            <p:cNvSpPr txBox="1"/>
            <p:nvPr/>
          </p:nvSpPr>
          <p:spPr>
            <a:xfrm>
              <a:off x="2143259" y="1760853"/>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0" name="直線矢印コネクタ 19">
              <a:extLst>
                <a:ext uri="{FF2B5EF4-FFF2-40B4-BE49-F238E27FC236}">
                  <a16:creationId xmlns:a16="http://schemas.microsoft.com/office/drawing/2014/main" id="{FC516067-AB30-4FED-9801-B2D36AF72931}"/>
                </a:ext>
              </a:extLst>
            </p:cNvPr>
            <p:cNvCxnSpPr>
              <a:cxnSpLocks/>
              <a:stCxn id="18" idx="2"/>
            </p:cNvCxnSpPr>
            <p:nvPr/>
          </p:nvCxnSpPr>
          <p:spPr>
            <a:xfrm>
              <a:off x="2734585" y="2407184"/>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cxnSp>
        <p:nvCxnSpPr>
          <p:cNvPr id="21" name="直線矢印コネクタ 20">
            <a:extLst>
              <a:ext uri="{FF2B5EF4-FFF2-40B4-BE49-F238E27FC236}">
                <a16:creationId xmlns:a16="http://schemas.microsoft.com/office/drawing/2014/main" id="{4F91C742-BE3E-4EF4-BD85-1260C1BABF03}"/>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46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コンテンツ プレースホルダー 2">
                <a:extLst>
                  <a:ext uri="{FF2B5EF4-FFF2-40B4-BE49-F238E27FC236}">
                    <a16:creationId xmlns:a16="http://schemas.microsoft.com/office/drawing/2014/main" id="{56BFB258-F3B5-44C9-A48A-9CBAF0437291}"/>
                  </a:ext>
                </a:extLst>
              </p:cNvPr>
              <p:cNvSpPr>
                <a:spLocks noGrp="1"/>
              </p:cNvSpPr>
              <p:nvPr>
                <p:ph idx="1"/>
              </p:nvPr>
            </p:nvSpPr>
            <p:spPr>
              <a:xfrm>
                <a:off x="856061" y="1715770"/>
                <a:ext cx="9144000" cy="2374823"/>
              </a:xfrm>
            </p:spPr>
            <p:txBody>
              <a:bodyPr anchor="t">
                <a:normAutofit/>
              </a:bodyPr>
              <a:lstStyle/>
              <a:p>
                <a:pPr marL="385754" indent="-385754">
                  <a:buAutoNum type="arabicPeriod" startAt="2"/>
                </a:pPr>
                <a:r>
                  <a:rPr lang="ja-JP" altLang="en-US" sz="2100" dirty="0">
                    <a:solidFill>
                      <a:schemeClr val="tx1">
                        <a:lumMod val="95000"/>
                      </a:schemeClr>
                    </a:solidFill>
                  </a:rPr>
                  <a:t>時系列を考慮したセリフの感情推定</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連続したセリフ </a:t>
                </a:r>
                <a:r>
                  <a:rPr lang="en-US" altLang="ja-JP" sz="2100" dirty="0">
                    <a:solidFill>
                      <a:schemeClr val="tx1">
                        <a:lumMod val="95000"/>
                      </a:schemeClr>
                    </a:solidFill>
                  </a:rPr>
                  <a:t>n </a:t>
                </a:r>
                <a:r>
                  <a:rPr lang="ja-JP" altLang="en-US" sz="2100" dirty="0">
                    <a:solidFill>
                      <a:schemeClr val="tx1">
                        <a:lumMod val="95000"/>
                      </a:schemeClr>
                    </a:solidFill>
                  </a:rPr>
                  <a:t>個を入力 </a:t>
                </a:r>
                <a:r>
                  <a:rPr lang="en-US" altLang="ja-JP" sz="2100" dirty="0">
                    <a:solidFill>
                      <a:schemeClr val="tx1">
                        <a:lumMod val="95000"/>
                      </a:schemeClr>
                    </a:solidFill>
                  </a:rPr>
                  <a:t>(</a:t>
                </a:r>
                <a14:m>
                  <m:oMath xmlns:m="http://schemas.openxmlformats.org/officeDocument/2006/math">
                    <m:r>
                      <a:rPr lang="en-US" altLang="ja-JP" sz="2100" i="1" cap="none" dirty="0">
                        <a:solidFill>
                          <a:schemeClr val="tx1">
                            <a:lumMod val="95000"/>
                          </a:schemeClr>
                        </a:solidFill>
                        <a:latin typeface="Cambria Math" panose="02040503050406030204" pitchFamily="18" charset="0"/>
                      </a:rPr>
                      <m:t>2</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100" i="0" cap="none">
                        <a:solidFill>
                          <a:schemeClr val="tx1">
                            <a:lumMod val="95000"/>
                          </a:schemeClr>
                        </a:solidFill>
                        <a:latin typeface="Cambria Math" panose="02040503050406030204" pitchFamily="18" charset="0"/>
                        <a:ea typeface="Cambria Math" panose="02040503050406030204" pitchFamily="18" charset="0"/>
                      </a:rPr>
                      <m:t>N</m:t>
                    </m:r>
                    <m:r>
                      <a:rPr lang="en-US" altLang="ja-JP" sz="2100" i="1" cap="none">
                        <a:solidFill>
                          <a:schemeClr val="tx1">
                            <a:lumMod val="95000"/>
                          </a:schemeClr>
                        </a:solidFill>
                        <a:latin typeface="Cambria Math" panose="02040503050406030204" pitchFamily="18" charset="0"/>
                        <a:ea typeface="Cambria Math" panose="02040503050406030204" pitchFamily="18" charset="0"/>
                      </a:rPr>
                      <m:t>≤6</m:t>
                    </m:r>
                  </m:oMath>
                </a14:m>
                <a:r>
                  <a:rPr lang="en-US" altLang="ja-JP" sz="2100" dirty="0">
                    <a:solidFill>
                      <a:schemeClr val="tx1">
                        <a:lumMod val="95000"/>
                      </a:schemeClr>
                    </a:solidFill>
                  </a:rPr>
                  <a:t>)</a:t>
                </a:r>
              </a:p>
              <a:p>
                <a:pPr marL="0" indent="0">
                  <a:buNone/>
                </a:pPr>
                <a:r>
                  <a:rPr lang="en-US" altLang="ja-JP" sz="2100" dirty="0">
                    <a:solidFill>
                      <a:schemeClr val="tx1">
                        <a:lumMod val="95000"/>
                      </a:schemeClr>
                    </a:solidFill>
                  </a:rPr>
                  <a:t>	=&gt; </a:t>
                </a:r>
                <a:r>
                  <a:rPr lang="ja-JP" altLang="en-US" sz="2100" dirty="0">
                    <a:solidFill>
                      <a:schemeClr val="tx1">
                        <a:lumMod val="95000"/>
                      </a:schemeClr>
                    </a:solidFill>
                  </a:rPr>
                  <a:t>末尾入力に対応する </a:t>
                </a:r>
                <a:r>
                  <a:rPr lang="en-US" altLang="ja-JP" sz="2100" dirty="0">
                    <a:solidFill>
                      <a:schemeClr val="tx1">
                        <a:lumMod val="95000"/>
                      </a:schemeClr>
                    </a:solidFill>
                  </a:rPr>
                  <a:t>1 </a:t>
                </a:r>
                <a:r>
                  <a:rPr lang="ja-JP" altLang="en-US" sz="2100" dirty="0" err="1">
                    <a:solidFill>
                      <a:schemeClr val="tx1">
                        <a:lumMod val="95000"/>
                      </a:schemeClr>
                    </a:solidFill>
                  </a:rPr>
                  <a:t>つの</a:t>
                </a:r>
                <a:r>
                  <a:rPr lang="ja-JP" altLang="en-US" sz="2100" dirty="0">
                    <a:solidFill>
                      <a:schemeClr val="tx1">
                        <a:lumMod val="95000"/>
                      </a:schemeClr>
                    </a:solidFill>
                  </a:rPr>
                  <a:t>感情ラベルを出力</a:t>
                </a:r>
                <a:endParaRPr lang="en-US" altLang="ja-JP" sz="2100" dirty="0">
                  <a:solidFill>
                    <a:schemeClr val="tx1">
                      <a:lumMod val="95000"/>
                    </a:schemeClr>
                  </a:solidFill>
                </a:endParaRPr>
              </a:p>
              <a:p>
                <a:pPr marL="0" indent="0">
                  <a:buNone/>
                </a:pPr>
                <a:r>
                  <a:rPr lang="en-US" altLang="ja-JP" sz="2100" dirty="0">
                    <a:solidFill>
                      <a:schemeClr val="tx1">
                        <a:lumMod val="95000"/>
                      </a:schemeClr>
                    </a:solidFill>
                  </a:rPr>
                  <a:t>	=&gt; </a:t>
                </a:r>
                <a:r>
                  <a:rPr lang="en-US" altLang="ja-JP" sz="2100" b="1" dirty="0">
                    <a:solidFill>
                      <a:srgbClr val="F4B54B"/>
                    </a:solidFill>
                  </a:rPr>
                  <a:t>LSTM </a:t>
                </a:r>
                <a:r>
                  <a:rPr lang="en-US" altLang="ja-JP" sz="2100" dirty="0">
                    <a:solidFill>
                      <a:schemeClr val="tx1">
                        <a:lumMod val="95000"/>
                      </a:schemeClr>
                    </a:solidFill>
                  </a:rPr>
                  <a:t>+ MLP </a:t>
                </a:r>
                <a:r>
                  <a:rPr lang="ja-JP" altLang="en-US" sz="2100" dirty="0">
                    <a:solidFill>
                      <a:schemeClr val="tx1">
                        <a:lumMod val="95000"/>
                      </a:schemeClr>
                    </a:solidFill>
                  </a:rPr>
                  <a:t>を用いる</a:t>
                </a: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0" indent="0">
                  <a:buNone/>
                </a:pPr>
                <a:endParaRPr lang="en-US" altLang="ja-JP" sz="2100" dirty="0">
                  <a:solidFill>
                    <a:schemeClr val="tx1">
                      <a:lumMod val="95000"/>
                    </a:schemeClr>
                  </a:solidFill>
                </a:endParaRPr>
              </a:p>
              <a:p>
                <a:pPr marL="385754" indent="-385754">
                  <a:buAutoNum type="arabicPeriod" startAt="2"/>
                </a:pPr>
                <a:endParaRPr lang="en-US" altLang="ja-JP" sz="2100" dirty="0">
                  <a:solidFill>
                    <a:schemeClr val="tx1">
                      <a:lumMod val="95000"/>
                    </a:schemeClr>
                  </a:solidFill>
                </a:endParaRPr>
              </a:p>
              <a:p>
                <a:pPr marL="0" indent="0">
                  <a:buNone/>
                </a:pPr>
                <a:endParaRPr lang="en-US" altLang="ja-JP" sz="2400" dirty="0">
                  <a:solidFill>
                    <a:schemeClr val="tx1">
                      <a:lumMod val="95000"/>
                    </a:schemeClr>
                  </a:solidFill>
                </a:endParaRPr>
              </a:p>
            </p:txBody>
          </p:sp>
        </mc:Choice>
        <mc:Fallback xmlns="">
          <p:sp>
            <p:nvSpPr>
              <p:cNvPr id="30" name="コンテンツ プレースホルダー 2">
                <a:extLst>
                  <a:ext uri="{FF2B5EF4-FFF2-40B4-BE49-F238E27FC236}">
                    <a16:creationId xmlns:a16="http://schemas.microsoft.com/office/drawing/2014/main" id="{56BFB258-F3B5-44C9-A48A-9CBAF0437291}"/>
                  </a:ext>
                </a:extLst>
              </p:cNvPr>
              <p:cNvSpPr>
                <a:spLocks noGrp="1" noRot="1" noChangeAspect="1" noMove="1" noResize="1" noEditPoints="1" noAdjustHandles="1" noChangeArrowheads="1" noChangeShapeType="1" noTextEdit="1"/>
              </p:cNvSpPr>
              <p:nvPr>
                <p:ph idx="1"/>
              </p:nvPr>
            </p:nvSpPr>
            <p:spPr>
              <a:xfrm>
                <a:off x="856061" y="1715770"/>
                <a:ext cx="9144000" cy="2374823"/>
              </a:xfrm>
              <a:blipFill>
                <a:blip r:embed="rId3"/>
                <a:stretch>
                  <a:fillRect l="-1267" t="-410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a:t>
            </a: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p:grpSp>
        <p:nvGrpSpPr>
          <p:cNvPr id="24" name="グループ化 23">
            <a:extLst>
              <a:ext uri="{FF2B5EF4-FFF2-40B4-BE49-F238E27FC236}">
                <a16:creationId xmlns:a16="http://schemas.microsoft.com/office/drawing/2014/main" id="{328C7163-3B95-4A37-B884-0E58E905D357}"/>
              </a:ext>
            </a:extLst>
          </p:cNvPr>
          <p:cNvGrpSpPr/>
          <p:nvPr/>
        </p:nvGrpSpPr>
        <p:grpSpPr>
          <a:xfrm>
            <a:off x="428604" y="3503634"/>
            <a:ext cx="8286791" cy="2397481"/>
            <a:chOff x="191458" y="1348880"/>
            <a:chExt cx="8286791" cy="2397481"/>
          </a:xfrm>
        </p:grpSpPr>
        <p:sp>
          <p:nvSpPr>
            <p:cNvPr id="7" name="矢印: 下 6">
              <a:extLst>
                <a:ext uri="{FF2B5EF4-FFF2-40B4-BE49-F238E27FC236}">
                  <a16:creationId xmlns:a16="http://schemas.microsoft.com/office/drawing/2014/main" id="{9FBBB2B0-9BE6-484E-9495-A08F6C8FDCB9}"/>
                </a:ext>
              </a:extLst>
            </p:cNvPr>
            <p:cNvSpPr/>
            <p:nvPr/>
          </p:nvSpPr>
          <p:spPr>
            <a:xfrm rot="16200000">
              <a:off x="3464901" y="2551421"/>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楕円 7">
              <a:extLst>
                <a:ext uri="{FF2B5EF4-FFF2-40B4-BE49-F238E27FC236}">
                  <a16:creationId xmlns:a16="http://schemas.microsoft.com/office/drawing/2014/main" id="{773F28F5-7FDB-4165-8644-3588EFCF3750}"/>
                </a:ext>
              </a:extLst>
            </p:cNvPr>
            <p:cNvSpPr/>
            <p:nvPr/>
          </p:nvSpPr>
          <p:spPr>
            <a:xfrm>
              <a:off x="4477028" y="2571397"/>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9" name="矢印: 下 8">
              <a:extLst>
                <a:ext uri="{FF2B5EF4-FFF2-40B4-BE49-F238E27FC236}">
                  <a16:creationId xmlns:a16="http://schemas.microsoft.com/office/drawing/2014/main" id="{EF4C82AE-2FED-4AA4-BEF4-564A5B522EC0}"/>
                </a:ext>
              </a:extLst>
            </p:cNvPr>
            <p:cNvSpPr/>
            <p:nvPr/>
          </p:nvSpPr>
          <p:spPr>
            <a:xfrm rot="16200000">
              <a:off x="5741416" y="2567686"/>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5BF202B6-28EA-4DCD-A55B-027C9D202A02}"/>
                </a:ext>
              </a:extLst>
            </p:cNvPr>
            <p:cNvSpPr txBox="1"/>
            <p:nvPr/>
          </p:nvSpPr>
          <p:spPr>
            <a:xfrm>
              <a:off x="5532861" y="2387698"/>
              <a:ext cx="787741" cy="923330"/>
            </a:xfrm>
            <a:prstGeom prst="rect">
              <a:avLst/>
            </a:prstGeom>
            <a:noFill/>
          </p:spPr>
          <p:txBody>
            <a:bodyPr wrap="square" rtlCol="0">
              <a:spAutoFit/>
            </a:bodyPr>
            <a:lstStyle/>
            <a:p>
              <a:pPr algn="ctr"/>
              <a:r>
                <a:rPr kumimoji="1" lang="ja-JP" altLang="en-US" sz="5400" dirty="0">
                  <a:solidFill>
                    <a:schemeClr val="accent3">
                      <a:lumMod val="20000"/>
                      <a:lumOff val="80000"/>
                    </a:schemeClr>
                  </a:solidFill>
                </a:rPr>
                <a:t>？</a:t>
              </a:r>
            </a:p>
          </p:txBody>
        </p:sp>
        <p:sp>
          <p:nvSpPr>
            <p:cNvPr id="11" name="テキスト ボックス 10">
              <a:extLst>
                <a:ext uri="{FF2B5EF4-FFF2-40B4-BE49-F238E27FC236}">
                  <a16:creationId xmlns:a16="http://schemas.microsoft.com/office/drawing/2014/main" id="{40C9A565-84CD-4136-AE24-59F89775F11A}"/>
                </a:ext>
              </a:extLst>
            </p:cNvPr>
            <p:cNvSpPr txBox="1"/>
            <p:nvPr/>
          </p:nvSpPr>
          <p:spPr>
            <a:xfrm>
              <a:off x="6718757" y="2105871"/>
              <a:ext cx="1759492" cy="715581"/>
            </a:xfrm>
            <a:prstGeom prst="rect">
              <a:avLst/>
            </a:prstGeom>
            <a:noFill/>
          </p:spPr>
          <p:txBody>
            <a:bodyPr wrap="square" rtlCol="0">
              <a:spAutoFit/>
            </a:bodyPr>
            <a:lstStyle/>
            <a:p>
              <a:pPr algn="ctr"/>
              <a:r>
                <a:rPr kumimoji="1" lang="ja-JP" altLang="en-US" sz="4050" dirty="0">
                  <a:solidFill>
                    <a:schemeClr val="accent6">
                      <a:lumMod val="40000"/>
                      <a:lumOff val="60000"/>
                    </a:schemeClr>
                  </a:solidFill>
                </a:rPr>
                <a:t>喜楽</a:t>
              </a:r>
            </a:p>
          </p:txBody>
        </p:sp>
        <p:sp>
          <p:nvSpPr>
            <p:cNvPr id="12" name="テキスト ボックス 11">
              <a:extLst>
                <a:ext uri="{FF2B5EF4-FFF2-40B4-BE49-F238E27FC236}">
                  <a16:creationId xmlns:a16="http://schemas.microsoft.com/office/drawing/2014/main" id="{1A6D12FC-9763-4859-96DF-92C9D84C9154}"/>
                </a:ext>
              </a:extLst>
            </p:cNvPr>
            <p:cNvSpPr txBox="1"/>
            <p:nvPr/>
          </p:nvSpPr>
          <p:spPr>
            <a:xfrm>
              <a:off x="6797493" y="1348880"/>
              <a:ext cx="1602019" cy="415498"/>
            </a:xfrm>
            <a:prstGeom prst="rect">
              <a:avLst/>
            </a:prstGeom>
            <a:noFill/>
          </p:spPr>
          <p:txBody>
            <a:bodyPr wrap="square" rtlCol="0">
              <a:spAutoFit/>
            </a:bodyPr>
            <a:lstStyle/>
            <a:p>
              <a:pPr algn="ctr"/>
              <a:r>
                <a:rPr kumimoji="1" lang="en-US" altLang="ja-JP" sz="2100" dirty="0"/>
                <a:t>[</a:t>
              </a:r>
              <a:r>
                <a:rPr kumimoji="1" lang="ja-JP" altLang="en-US" sz="2100" dirty="0"/>
                <a:t>出力</a:t>
              </a:r>
              <a:r>
                <a:rPr kumimoji="1" lang="en-US" altLang="ja-JP" sz="2100" dirty="0"/>
                <a:t>]</a:t>
              </a:r>
              <a:endParaRPr kumimoji="1" lang="ja-JP" altLang="en-US" sz="2100" dirty="0"/>
            </a:p>
          </p:txBody>
        </p:sp>
        <p:sp>
          <p:nvSpPr>
            <p:cNvPr id="13" name="テキスト ボックス 12">
              <a:extLst>
                <a:ext uri="{FF2B5EF4-FFF2-40B4-BE49-F238E27FC236}">
                  <a16:creationId xmlns:a16="http://schemas.microsoft.com/office/drawing/2014/main" id="{8507B2D0-D039-43C7-8C2A-503054AB6185}"/>
                </a:ext>
              </a:extLst>
            </p:cNvPr>
            <p:cNvSpPr txBox="1"/>
            <p:nvPr/>
          </p:nvSpPr>
          <p:spPr>
            <a:xfrm>
              <a:off x="6718757" y="3030780"/>
              <a:ext cx="1759492" cy="715581"/>
            </a:xfrm>
            <a:prstGeom prst="rect">
              <a:avLst/>
            </a:prstGeom>
            <a:noFill/>
          </p:spPr>
          <p:txBody>
            <a:bodyPr wrap="square" rtlCol="0">
              <a:spAutoFit/>
            </a:bodyPr>
            <a:lstStyle/>
            <a:p>
              <a:pPr algn="ctr"/>
              <a:r>
                <a:rPr kumimoji="1" lang="ja-JP" altLang="en-US" sz="4050" dirty="0">
                  <a:solidFill>
                    <a:schemeClr val="accent3">
                      <a:lumMod val="20000"/>
                      <a:lumOff val="80000"/>
                    </a:schemeClr>
                  </a:solidFill>
                </a:rPr>
                <a:t>その他</a:t>
              </a:r>
            </a:p>
          </p:txBody>
        </p:sp>
        <p:sp>
          <p:nvSpPr>
            <p:cNvPr id="14" name="テキスト ボックス 13">
              <a:extLst>
                <a:ext uri="{FF2B5EF4-FFF2-40B4-BE49-F238E27FC236}">
                  <a16:creationId xmlns:a16="http://schemas.microsoft.com/office/drawing/2014/main" id="{91585F37-97AA-4EB7-8AAE-4F0FA5087164}"/>
                </a:ext>
              </a:extLst>
            </p:cNvPr>
            <p:cNvSpPr txBox="1"/>
            <p:nvPr/>
          </p:nvSpPr>
          <p:spPr>
            <a:xfrm>
              <a:off x="7204633" y="2775414"/>
              <a:ext cx="787741" cy="300082"/>
            </a:xfrm>
            <a:prstGeom prst="rect">
              <a:avLst/>
            </a:prstGeom>
            <a:noFill/>
          </p:spPr>
          <p:txBody>
            <a:bodyPr wrap="square" rtlCol="0">
              <a:spAutoFit/>
            </a:bodyPr>
            <a:lstStyle/>
            <a:p>
              <a:pPr algn="ctr"/>
              <a:r>
                <a:rPr kumimoji="1" lang="en-US" altLang="ja-JP" sz="1350" dirty="0"/>
                <a:t>or</a:t>
              </a:r>
              <a:endParaRPr kumimoji="1" lang="ja-JP" altLang="en-US" sz="1350" dirty="0"/>
            </a:p>
          </p:txBody>
        </p:sp>
        <p:sp>
          <p:nvSpPr>
            <p:cNvPr id="15" name="矢印: 下 14">
              <a:extLst>
                <a:ext uri="{FF2B5EF4-FFF2-40B4-BE49-F238E27FC236}">
                  <a16:creationId xmlns:a16="http://schemas.microsoft.com/office/drawing/2014/main" id="{88BCAC60-EE05-4210-A500-865CA307B11B}"/>
                </a:ext>
              </a:extLst>
            </p:cNvPr>
            <p:cNvSpPr/>
            <p:nvPr/>
          </p:nvSpPr>
          <p:spPr>
            <a:xfrm rot="16200000">
              <a:off x="1647387" y="2552043"/>
              <a:ext cx="465908" cy="692459"/>
            </a:xfrm>
            <a:prstGeom prst="downArrow">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楕円 16">
              <a:extLst>
                <a:ext uri="{FF2B5EF4-FFF2-40B4-BE49-F238E27FC236}">
                  <a16:creationId xmlns:a16="http://schemas.microsoft.com/office/drawing/2014/main" id="{D1413C0E-6F5B-4F1C-93EB-D64F7A4921D8}"/>
                </a:ext>
              </a:extLst>
            </p:cNvPr>
            <p:cNvSpPr/>
            <p:nvPr/>
          </p:nvSpPr>
          <p:spPr>
            <a:xfrm>
              <a:off x="2284131" y="2515443"/>
              <a:ext cx="927983" cy="820024"/>
            </a:xfrm>
            <a:prstGeom prst="ellipse">
              <a:avLst/>
            </a:prstGeom>
            <a:solidFill>
              <a:srgbClr val="92D050">
                <a:alpha val="50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LSTM</a:t>
              </a:r>
            </a:p>
          </p:txBody>
        </p:sp>
        <p:sp>
          <p:nvSpPr>
            <p:cNvPr id="6" name="テキスト ボックス 5">
              <a:extLst>
                <a:ext uri="{FF2B5EF4-FFF2-40B4-BE49-F238E27FC236}">
                  <a16:creationId xmlns:a16="http://schemas.microsoft.com/office/drawing/2014/main" id="{2BB15F5C-F789-4164-9D62-B70FF970ED5A}"/>
                </a:ext>
              </a:extLst>
            </p:cNvPr>
            <p:cNvSpPr txBox="1"/>
            <p:nvPr/>
          </p:nvSpPr>
          <p:spPr>
            <a:xfrm>
              <a:off x="191458" y="2712984"/>
              <a:ext cx="1420393" cy="369332"/>
            </a:xfrm>
            <a:prstGeom prst="rect">
              <a:avLst/>
            </a:prstGeom>
            <a:noFill/>
          </p:spPr>
          <p:txBody>
            <a:bodyPr wrap="square" rtlCol="0">
              <a:spAutoFit/>
            </a:bodyPr>
            <a:lstStyle/>
            <a:p>
              <a:pPr algn="ctr"/>
              <a:r>
                <a:rPr kumimoji="1" lang="en-US" altLang="ja-JP" dirty="0"/>
                <a:t>[</a:t>
              </a:r>
              <a:r>
                <a:rPr kumimoji="1" lang="ja-JP" altLang="en-US" dirty="0"/>
                <a:t>分散表現</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ECA4131F-139A-4CD2-A94D-385152A5E2C5}"/>
              </a:ext>
            </a:extLst>
          </p:cNvPr>
          <p:cNvSpPr txBox="1"/>
          <p:nvPr/>
        </p:nvSpPr>
        <p:spPr>
          <a:xfrm>
            <a:off x="4246346" y="3905921"/>
            <a:ext cx="1628113" cy="646331"/>
          </a:xfrm>
          <a:prstGeom prst="rect">
            <a:avLst/>
          </a:prstGeom>
          <a:noFill/>
        </p:spPr>
        <p:txBody>
          <a:bodyPr wrap="square" rtlCol="0">
            <a:spAutoFit/>
          </a:bodyPr>
          <a:lstStyle/>
          <a:p>
            <a:pPr algn="ctr"/>
            <a:r>
              <a:rPr kumimoji="1" lang="ja-JP" altLang="en-US" dirty="0"/>
              <a:t>同じ</a:t>
            </a:r>
            <a:endParaRPr kumimoji="1" lang="en-US" altLang="ja-JP" dirty="0"/>
          </a:p>
          <a:p>
            <a:pPr algn="ctr"/>
            <a:r>
              <a:rPr kumimoji="1" lang="ja-JP" altLang="en-US" dirty="0"/>
              <a:t>パラメータ</a:t>
            </a:r>
          </a:p>
        </p:txBody>
      </p:sp>
      <p:sp>
        <p:nvSpPr>
          <p:cNvPr id="28" name="正方形/長方形 27">
            <a:extLst>
              <a:ext uri="{FF2B5EF4-FFF2-40B4-BE49-F238E27FC236}">
                <a16:creationId xmlns:a16="http://schemas.microsoft.com/office/drawing/2014/main" id="{205FF1FB-59FD-43C8-AA32-47CC85522330}"/>
              </a:ext>
            </a:extLst>
          </p:cNvPr>
          <p:cNvSpPr/>
          <p:nvPr/>
        </p:nvSpPr>
        <p:spPr>
          <a:xfrm>
            <a:off x="114292" y="5901115"/>
            <a:ext cx="5655715" cy="369332"/>
          </a:xfrm>
          <a:prstGeom prst="rect">
            <a:avLst/>
          </a:prstGeom>
        </p:spPr>
        <p:txBody>
          <a:bodyPr wrap="none">
            <a:spAutoFit/>
          </a:bodyPr>
          <a:lstStyle/>
          <a:p>
            <a:pPr algn="ctr"/>
            <a:r>
              <a:rPr kumimoji="1" lang="ja-JP" altLang="en-US" dirty="0"/>
              <a:t>次元数：</a:t>
            </a:r>
            <a:r>
              <a:rPr kumimoji="1" lang="en-US" altLang="ja-JP" dirty="0"/>
              <a:t> (</a:t>
            </a:r>
            <a:r>
              <a:rPr kumimoji="1" lang="ja-JP" altLang="en-US" dirty="0"/>
              <a:t>バッチサイズ　</a:t>
            </a:r>
            <a:r>
              <a:rPr kumimoji="1" lang="en-US" altLang="ja-JP" dirty="0"/>
              <a:t>×</a:t>
            </a:r>
            <a:r>
              <a:rPr kumimoji="1" lang="ja-JP" altLang="en-US" dirty="0"/>
              <a:t>　時系列長 </a:t>
            </a:r>
            <a:r>
              <a:rPr kumimoji="1" lang="en-US" altLang="ja-JP" dirty="0"/>
              <a:t>N</a:t>
            </a:r>
            <a:r>
              <a:rPr kumimoji="1" lang="ja-JP" altLang="en-US" dirty="0"/>
              <a:t>　</a:t>
            </a:r>
            <a:r>
              <a:rPr kumimoji="1" lang="en-US" altLang="ja-JP" dirty="0"/>
              <a:t>×</a:t>
            </a:r>
            <a:r>
              <a:rPr kumimoji="1" lang="ja-JP" altLang="en-US" dirty="0"/>
              <a:t>　</a:t>
            </a:r>
            <a:r>
              <a:rPr kumimoji="1" lang="en-US" altLang="ja-JP" dirty="0"/>
              <a:t>300)</a:t>
            </a:r>
            <a:endParaRPr kumimoji="1" lang="ja-JP" altLang="en-US" dirty="0"/>
          </a:p>
        </p:txBody>
      </p:sp>
      <p:sp>
        <p:nvSpPr>
          <p:cNvPr id="22" name="思考の吹き出し: 雲形 21">
            <a:extLst>
              <a:ext uri="{FF2B5EF4-FFF2-40B4-BE49-F238E27FC236}">
                <a16:creationId xmlns:a16="http://schemas.microsoft.com/office/drawing/2014/main" id="{12DCC1A8-20CC-42D3-A490-8A8353DF0148}"/>
              </a:ext>
            </a:extLst>
          </p:cNvPr>
          <p:cNvSpPr/>
          <p:nvPr/>
        </p:nvSpPr>
        <p:spPr>
          <a:xfrm>
            <a:off x="3935001" y="2258604"/>
            <a:ext cx="3358597" cy="1915071"/>
          </a:xfrm>
          <a:prstGeom prst="cloudCallout">
            <a:avLst>
              <a:gd name="adj1" fmla="val -47704"/>
              <a:gd name="adj2" fmla="val 77948"/>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B54B"/>
                </a:solidFill>
              </a:rPr>
              <a:t>時系列</a:t>
            </a:r>
            <a:r>
              <a:rPr kumimoji="1" lang="ja-JP" altLang="en-US" dirty="0"/>
              <a:t>を考慮した</a:t>
            </a:r>
            <a:endParaRPr kumimoji="1" lang="en-US" altLang="ja-JP" dirty="0"/>
          </a:p>
          <a:p>
            <a:pPr algn="ctr"/>
            <a:r>
              <a:rPr kumimoji="1" lang="ja-JP" altLang="en-US" dirty="0"/>
              <a:t>分散表現に変換</a:t>
            </a:r>
            <a:endParaRPr kumimoji="1" lang="en-US" altLang="ja-JP" dirty="0"/>
          </a:p>
          <a:p>
            <a:pPr algn="ctr"/>
            <a:r>
              <a:rPr kumimoji="1" lang="ja-JP" altLang="en-US" dirty="0"/>
              <a:t>できるのでは？</a:t>
            </a:r>
          </a:p>
        </p:txBody>
      </p:sp>
      <p:sp>
        <p:nvSpPr>
          <p:cNvPr id="23" name="テキスト ボックス 22">
            <a:extLst>
              <a:ext uri="{FF2B5EF4-FFF2-40B4-BE49-F238E27FC236}">
                <a16:creationId xmlns:a16="http://schemas.microsoft.com/office/drawing/2014/main" id="{203AFF7D-DD13-478B-BA25-AE90FCB61B99}"/>
              </a:ext>
            </a:extLst>
          </p:cNvPr>
          <p:cNvSpPr txBox="1"/>
          <p:nvPr/>
        </p:nvSpPr>
        <p:spPr>
          <a:xfrm>
            <a:off x="2380405" y="3915607"/>
            <a:ext cx="1182652" cy="646331"/>
          </a:xfrm>
          <a:prstGeom prst="rect">
            <a:avLst/>
          </a:prstGeom>
          <a:noFill/>
        </p:spPr>
        <p:txBody>
          <a:bodyPr wrap="square" rtlCol="0">
            <a:spAutoFit/>
          </a:bodyPr>
          <a:lstStyle/>
          <a:p>
            <a:pPr algn="ctr"/>
            <a:r>
              <a:rPr kumimoji="1" lang="ja-JP" altLang="en-US" dirty="0"/>
              <a:t>実験 </a:t>
            </a:r>
            <a:r>
              <a:rPr kumimoji="1" lang="en-US" altLang="ja-JP" dirty="0"/>
              <a:t>1 </a:t>
            </a:r>
            <a:r>
              <a:rPr kumimoji="1" lang="ja-JP" altLang="en-US" dirty="0"/>
              <a:t>と同じ次元</a:t>
            </a:r>
          </a:p>
        </p:txBody>
      </p:sp>
      <p:cxnSp>
        <p:nvCxnSpPr>
          <p:cNvPr id="25" name="直線矢印コネクタ 24">
            <a:extLst>
              <a:ext uri="{FF2B5EF4-FFF2-40B4-BE49-F238E27FC236}">
                <a16:creationId xmlns:a16="http://schemas.microsoft.com/office/drawing/2014/main" id="{0B822D93-F178-4359-9646-44C4D19ECB53}"/>
              </a:ext>
            </a:extLst>
          </p:cNvPr>
          <p:cNvCxnSpPr>
            <a:cxnSpLocks/>
            <a:stCxn id="23" idx="2"/>
          </p:cNvCxnSpPr>
          <p:nvPr/>
        </p:nvCxnSpPr>
        <p:spPr>
          <a:xfrm>
            <a:off x="2971731" y="4561938"/>
            <a:ext cx="989481" cy="243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DEB207-4223-46DC-B5D2-622982F45B97}"/>
              </a:ext>
            </a:extLst>
          </p:cNvPr>
          <p:cNvCxnSpPr>
            <a:cxnSpLocks/>
          </p:cNvCxnSpPr>
          <p:nvPr/>
        </p:nvCxnSpPr>
        <p:spPr>
          <a:xfrm flipV="1">
            <a:off x="1682983" y="5301625"/>
            <a:ext cx="328697" cy="550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r>
              <a:rPr lang="ja-JP" altLang="en-US" sz="4050" cap="none" dirty="0">
                <a:solidFill>
                  <a:schemeClr val="tx1"/>
                </a:solidFill>
              </a:rPr>
              <a:t> </a:t>
            </a: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&lt;pad&gt;</a:t>
            </a:r>
            <a:endParaRPr kumimoji="1" lang="ja-JP" altLang="en-US" sz="24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085275" cy="646331"/>
          </a:xfrm>
          <a:prstGeom prst="rect">
            <a:avLst/>
          </a:prstGeom>
          <a:noFill/>
        </p:spPr>
        <p:txBody>
          <a:bodyPr wrap="square" rtlCol="0">
            <a:spAutoFit/>
          </a:bodyPr>
          <a:lstStyle/>
          <a:p>
            <a:r>
              <a:rPr kumimoji="1" lang="en-US" altLang="ja-JP" dirty="0"/>
              <a:t>※ </a:t>
            </a:r>
            <a:r>
              <a:rPr kumimoji="1" lang="ja-JP" altLang="en-US" dirty="0"/>
              <a:t>一つの吹き出しを一文とする</a:t>
            </a:r>
            <a:endParaRPr kumimoji="1" lang="en-US" altLang="ja-JP" dirty="0"/>
          </a:p>
          <a:p>
            <a:r>
              <a:rPr kumimoji="1" lang="en-US" altLang="ja-JP" dirty="0"/>
              <a:t>※ &lt;pad&gt; </a:t>
            </a:r>
            <a:r>
              <a:rPr kumimoji="1" lang="ja-JP" altLang="en-US" dirty="0"/>
              <a:t>の分散表現はゼロベクトル</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8034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A</a:t>
            </a:r>
            <a:r>
              <a:rPr kumimoji="1" lang="ja-JP" altLang="en-US" sz="2400" dirty="0" err="1"/>
              <a:t>くん</a:t>
            </a:r>
            <a:r>
              <a:rPr kumimoji="1" lang="ja-JP" altLang="en-US" sz="2400" dirty="0"/>
              <a:t>顔色 </a:t>
            </a:r>
            <a:r>
              <a:rPr kumimoji="1" lang="en-US" altLang="ja-JP" sz="2400" dirty="0"/>
              <a:t>… </a:t>
            </a:r>
          </a:p>
          <a:p>
            <a:pPr algn="ctr"/>
            <a:r>
              <a:rPr kumimoji="1" lang="ja-JP" altLang="en-US" sz="2400"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いえ </a:t>
            </a:r>
            <a:endParaRPr kumimoji="1" lang="en-US" altLang="ja-JP" sz="2400" dirty="0"/>
          </a:p>
          <a:p>
            <a:pPr algn="ctr"/>
            <a:r>
              <a:rPr kumimoji="1" lang="ja-JP" altLang="en-US" sz="2400" dirty="0"/>
              <a:t>大丈夫です</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50572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2" y="1778863"/>
            <a:ext cx="2400455"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889255" y="4151214"/>
            <a:ext cx="2328127"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昨日 </a:t>
            </a:r>
            <a:r>
              <a:rPr kumimoji="1" lang="en-US" altLang="ja-JP" sz="2000" dirty="0"/>
              <a:t>…</a:t>
            </a:r>
          </a:p>
          <a:p>
            <a:pPr algn="ctr"/>
            <a:r>
              <a:rPr kumimoji="1" lang="ja-JP" altLang="en-US" sz="2000" dirty="0"/>
              <a:t>見てたからな</a:t>
            </a:r>
            <a:r>
              <a:rPr kumimoji="1" lang="en-US" altLang="ja-JP" sz="2000" dirty="0"/>
              <a: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951068" cy="369332"/>
          </a:xfrm>
          <a:prstGeom prst="rect">
            <a:avLst/>
          </a:prstGeom>
          <a:noFill/>
        </p:spPr>
        <p:txBody>
          <a:bodyPr wrap="square" rtlCol="0">
            <a:spAutoFit/>
          </a:bodyPr>
          <a:lstStyle/>
          <a:p>
            <a:r>
              <a:rPr kumimoji="1" lang="en-US" altLang="ja-JP" dirty="0"/>
              <a:t>※ </a:t>
            </a:r>
            <a:r>
              <a:rPr kumimoji="1" lang="ja-JP" altLang="en-US" dirty="0"/>
              <a:t>同一の </a:t>
            </a:r>
            <a:r>
              <a:rPr kumimoji="1" lang="en-US" altLang="ja-JP" dirty="0"/>
              <a:t>4 </a:t>
            </a:r>
            <a:r>
              <a:rPr kumimoji="1" lang="ja-JP" altLang="en-US" dirty="0"/>
              <a:t>コマに含まれていれば連続と扱う</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7110916" y="1144109"/>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7" name="四角形: 角を丸くする 36">
            <a:extLst>
              <a:ext uri="{FF2B5EF4-FFF2-40B4-BE49-F238E27FC236}">
                <a16:creationId xmlns:a16="http://schemas.microsoft.com/office/drawing/2014/main" id="{0E439E99-346A-427F-A185-80ED78EF2F74}"/>
              </a:ext>
            </a:extLst>
          </p:cNvPr>
          <p:cNvSpPr/>
          <p:nvPr/>
        </p:nvSpPr>
        <p:spPr>
          <a:xfrm>
            <a:off x="6289710" y="4151214"/>
            <a:ext cx="2328127" cy="7552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私で何か </a:t>
            </a:r>
            <a:r>
              <a:rPr kumimoji="1" lang="en-US" altLang="ja-JP" sz="2000" dirty="0"/>
              <a:t>…</a:t>
            </a:r>
          </a:p>
          <a:p>
            <a:pPr algn="ctr"/>
            <a:r>
              <a:rPr kumimoji="1" lang="ja-JP" altLang="en-US" sz="2000" dirty="0"/>
              <a:t>あれば言ってね</a:t>
            </a:r>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2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6253547" y="1778863"/>
            <a:ext cx="2400455"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787758" y="3362520"/>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787758" y="3362520"/>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7180121" y="3371784"/>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7180121" y="3371784"/>
                <a:ext cx="531120" cy="461665"/>
              </a:xfrm>
              <a:prstGeom prst="rect">
                <a:avLst/>
              </a:prstGeom>
              <a:blipFill>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7537815" y="1683440"/>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7537815" y="1683440"/>
                <a:ext cx="531120" cy="369332"/>
              </a:xfrm>
              <a:prstGeom prst="rect">
                <a:avLst/>
              </a:prstGeom>
              <a:blipFill>
                <a:blip r:embed="rId7"/>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3322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2" name="テキスト ボックス 31">
            <a:extLst>
              <a:ext uri="{FF2B5EF4-FFF2-40B4-BE49-F238E27FC236}">
                <a16:creationId xmlns:a16="http://schemas.microsoft.com/office/drawing/2014/main" id="{7112164B-23D9-46E5-A858-E88E8ABFC775}"/>
              </a:ext>
            </a:extLst>
          </p:cNvPr>
          <p:cNvSpPr txBox="1"/>
          <p:nvPr/>
        </p:nvSpPr>
        <p:spPr>
          <a:xfrm>
            <a:off x="3983660" y="5570243"/>
            <a:ext cx="4804290" cy="369332"/>
          </a:xfrm>
          <a:prstGeom prst="rect">
            <a:avLst/>
          </a:prstGeom>
          <a:noFill/>
        </p:spPr>
        <p:txBody>
          <a:bodyPr wrap="square" rtlCol="0">
            <a:spAutoFit/>
          </a:bodyPr>
          <a:lstStyle/>
          <a:p>
            <a:r>
              <a:rPr kumimoji="1" lang="en-US" altLang="ja-JP" dirty="0"/>
              <a:t>※ </a:t>
            </a:r>
            <a:r>
              <a:rPr kumimoji="1" lang="ja-JP" altLang="en-US" dirty="0"/>
              <a:t>各 </a:t>
            </a:r>
            <a:r>
              <a:rPr kumimoji="1" lang="en-US" altLang="ja-JP" dirty="0"/>
              <a:t>4 </a:t>
            </a:r>
            <a:r>
              <a:rPr kumimoji="1" lang="ja-JP" altLang="en-US" dirty="0"/>
              <a:t>コマの初めに </a:t>
            </a:r>
            <a:r>
              <a:rPr kumimoji="1" lang="en-US" altLang="ja-JP" dirty="0"/>
              <a:t>N – 1 </a:t>
            </a:r>
            <a:r>
              <a:rPr kumimoji="1" lang="ja-JP" altLang="en-US" dirty="0"/>
              <a:t>個の </a:t>
            </a:r>
            <a:r>
              <a:rPr kumimoji="1" lang="en-US" altLang="ja-JP" dirty="0"/>
              <a:t>&lt;pad&gt;</a:t>
            </a:r>
            <a:endParaRPr kumimoji="1" lang="ja-JP" altLang="en-US" dirty="0"/>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&lt;pad&gt;</a:t>
            </a:r>
            <a:endParaRPr kumimoji="1" lang="ja-JP" altLang="en-US" sz="2000" dirty="0"/>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Tree>
    <p:extLst>
      <p:ext uri="{BB962C8B-B14F-4D97-AF65-F5344CB8AC3E}">
        <p14:creationId xmlns:p14="http://schemas.microsoft.com/office/powerpoint/2010/main" val="3553593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pic>
        <p:nvPicPr>
          <p:cNvPr id="8" name="コンテンツ プレースホルダー 7">
            <a:extLst>
              <a:ext uri="{FF2B5EF4-FFF2-40B4-BE49-F238E27FC236}">
                <a16:creationId xmlns:a16="http://schemas.microsoft.com/office/drawing/2014/main" id="{C2E19F2F-12F2-4204-B3E5-A56EE5BA0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450" r="4652" b="41839"/>
          <a:stretch/>
        </p:blipFill>
        <p:spPr>
          <a:xfrm>
            <a:off x="3853093" y="1778863"/>
            <a:ext cx="1815388" cy="1522688"/>
          </a:xfrm>
        </p:spPr>
      </p:pic>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pic>
        <p:nvPicPr>
          <p:cNvPr id="13" name="図 12">
            <a:extLst>
              <a:ext uri="{FF2B5EF4-FFF2-40B4-BE49-F238E27FC236}">
                <a16:creationId xmlns:a16="http://schemas.microsoft.com/office/drawing/2014/main" id="{B97F5713-8BE9-43E1-87E0-FD4212E65512}"/>
              </a:ext>
            </a:extLst>
          </p:cNvPr>
          <p:cNvPicPr>
            <a:picLocks noChangeAspect="1"/>
          </p:cNvPicPr>
          <p:nvPr/>
        </p:nvPicPr>
        <p:blipFill rotWithShape="1">
          <a:blip r:embed="rId4">
            <a:extLst>
              <a:ext uri="{28A0092B-C50C-407E-A947-70E740481C1C}">
                <a14:useLocalDpi xmlns:a14="http://schemas.microsoft.com/office/drawing/2010/main" val="0"/>
              </a:ext>
            </a:extLst>
          </a:blip>
          <a:srcRect t="7505" r="-3782" b="46376"/>
          <a:stretch/>
        </p:blipFill>
        <p:spPr>
          <a:xfrm>
            <a:off x="209272" y="2508530"/>
            <a:ext cx="3165107" cy="4305687"/>
          </a:xfrm>
          <a:prstGeom prst="rect">
            <a:avLst/>
          </a:prstGeom>
        </p:spPr>
      </p:pic>
      <p:cxnSp>
        <p:nvCxnSpPr>
          <p:cNvPr id="23" name="直線矢印コネクタ 22">
            <a:extLst>
              <a:ext uri="{FF2B5EF4-FFF2-40B4-BE49-F238E27FC236}">
                <a16:creationId xmlns:a16="http://schemas.microsoft.com/office/drawing/2014/main" id="{43775EEF-D8DD-4AE3-8AC6-D6C5AF6505E5}"/>
              </a:ext>
            </a:extLst>
          </p:cNvPr>
          <p:cNvCxnSpPr>
            <a:cxnSpLocks/>
          </p:cNvCxnSpPr>
          <p:nvPr/>
        </p:nvCxnSpPr>
        <p:spPr>
          <a:xfrm flipH="1" flipV="1">
            <a:off x="1909720" y="3362520"/>
            <a:ext cx="704007" cy="788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D391132-4031-452C-AD65-3B3B5EEEFDFF}"/>
              </a:ext>
            </a:extLst>
          </p:cNvPr>
          <p:cNvSpPr txBox="1"/>
          <p:nvPr/>
        </p:nvSpPr>
        <p:spPr>
          <a:xfrm>
            <a:off x="2191665" y="1778862"/>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7" name="直線矢印コネクタ 26">
            <a:extLst>
              <a:ext uri="{FF2B5EF4-FFF2-40B4-BE49-F238E27FC236}">
                <a16:creationId xmlns:a16="http://schemas.microsoft.com/office/drawing/2014/main" id="{00358CC9-FA66-401C-BC00-C47D6057C91E}"/>
              </a:ext>
            </a:extLst>
          </p:cNvPr>
          <p:cNvCxnSpPr>
            <a:cxnSpLocks/>
            <a:stCxn id="26" idx="2"/>
          </p:cNvCxnSpPr>
          <p:nvPr/>
        </p:nvCxnSpPr>
        <p:spPr>
          <a:xfrm flipH="1">
            <a:off x="2945501" y="2240527"/>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042B41-A5B5-44B9-9516-3F504AD5138B}"/>
              </a:ext>
            </a:extLst>
          </p:cNvPr>
          <p:cNvCxnSpPr>
            <a:cxnSpLocks/>
          </p:cNvCxnSpPr>
          <p:nvPr/>
        </p:nvCxnSpPr>
        <p:spPr>
          <a:xfrm flipH="1">
            <a:off x="791709" y="3231950"/>
            <a:ext cx="753871" cy="458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54444-CCA5-4125-A6A7-AF7CC12685F3}"/>
              </a:ext>
            </a:extLst>
          </p:cNvPr>
          <p:cNvCxnSpPr>
            <a:cxnSpLocks/>
          </p:cNvCxnSpPr>
          <p:nvPr/>
        </p:nvCxnSpPr>
        <p:spPr>
          <a:xfrm>
            <a:off x="614995" y="3948913"/>
            <a:ext cx="1998732" cy="116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四角形: 角を丸くする 30">
            <a:extLst>
              <a:ext uri="{FF2B5EF4-FFF2-40B4-BE49-F238E27FC236}">
                <a16:creationId xmlns:a16="http://schemas.microsoft.com/office/drawing/2014/main" id="{63C97C1A-A734-42A4-B1CF-AB420924F736}"/>
              </a:ext>
            </a:extLst>
          </p:cNvPr>
          <p:cNvSpPr/>
          <p:nvPr/>
        </p:nvSpPr>
        <p:spPr>
          <a:xfrm>
            <a:off x="398366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A</a:t>
            </a:r>
            <a:r>
              <a:rPr kumimoji="1" lang="ja-JP" altLang="en-US" sz="1600" b="1" dirty="0" err="1"/>
              <a:t>くん</a:t>
            </a:r>
            <a:r>
              <a:rPr kumimoji="1" lang="ja-JP" altLang="en-US" sz="1600" b="1" dirty="0"/>
              <a:t>顔色 </a:t>
            </a:r>
            <a:r>
              <a:rPr kumimoji="1" lang="en-US" altLang="ja-JP" sz="1600" b="1" dirty="0"/>
              <a:t>… </a:t>
            </a:r>
          </a:p>
          <a:p>
            <a:pPr algn="ctr"/>
            <a:r>
              <a:rPr kumimoji="1" lang="ja-JP" altLang="en-US" sz="1600" b="1" dirty="0"/>
              <a:t>寝てる？</a:t>
            </a:r>
          </a:p>
        </p:txBody>
      </p:sp>
      <p:sp>
        <p:nvSpPr>
          <p:cNvPr id="34" name="正方形/長方形 33">
            <a:extLst>
              <a:ext uri="{FF2B5EF4-FFF2-40B4-BE49-F238E27FC236}">
                <a16:creationId xmlns:a16="http://schemas.microsoft.com/office/drawing/2014/main" id="{C0E13C6E-282C-429B-A8BB-5E85CC9813EC}"/>
              </a:ext>
            </a:extLst>
          </p:cNvPr>
          <p:cNvSpPr/>
          <p:nvPr/>
        </p:nvSpPr>
        <p:spPr>
          <a:xfrm>
            <a:off x="2674228" y="2668083"/>
            <a:ext cx="449298" cy="178253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1C44B6-3F37-4C27-89C8-0A93F8C4B5D8}"/>
              </a:ext>
            </a:extLst>
          </p:cNvPr>
          <p:cNvSpPr/>
          <p:nvPr/>
        </p:nvSpPr>
        <p:spPr>
          <a:xfrm>
            <a:off x="8026033" y="1198304"/>
            <a:ext cx="692459" cy="652508"/>
          </a:xfrm>
          <a:prstGeom prst="ellipse">
            <a:avLst/>
          </a:prstGeom>
          <a:solidFill>
            <a:schemeClr val="accent5">
              <a:lumMod val="75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MLP</a:t>
            </a:r>
            <a:endParaRPr kumimoji="1" lang="ja-JP" altLang="en-US" sz="1200" b="1" dirty="0"/>
          </a:p>
        </p:txBody>
      </p:sp>
      <p:sp>
        <p:nvSpPr>
          <p:cNvPr id="38" name="テキスト ボックス 37">
            <a:extLst>
              <a:ext uri="{FF2B5EF4-FFF2-40B4-BE49-F238E27FC236}">
                <a16:creationId xmlns:a16="http://schemas.microsoft.com/office/drawing/2014/main" id="{95AE5D22-A8F2-4648-B417-27788BF4109F}"/>
              </a:ext>
            </a:extLst>
          </p:cNvPr>
          <p:cNvSpPr txBox="1"/>
          <p:nvPr/>
        </p:nvSpPr>
        <p:spPr>
          <a:xfrm>
            <a:off x="3876989" y="897203"/>
            <a:ext cx="2694648" cy="369332"/>
          </a:xfrm>
          <a:prstGeom prst="rect">
            <a:avLst/>
          </a:prstGeom>
          <a:noFill/>
        </p:spPr>
        <p:txBody>
          <a:bodyPr wrap="square" rtlCol="0">
            <a:spAutoFit/>
          </a:bodyPr>
          <a:lstStyle/>
          <a:p>
            <a:r>
              <a:rPr kumimoji="1" lang="ja-JP" altLang="en-US" dirty="0"/>
              <a:t>時系列長 </a:t>
            </a:r>
            <a:r>
              <a:rPr kumimoji="1" lang="en-US" altLang="ja-JP" dirty="0"/>
              <a:t>N = 3 </a:t>
            </a:r>
            <a:r>
              <a:rPr kumimoji="1" lang="ja-JP" altLang="en-US" dirty="0"/>
              <a:t>の場合</a:t>
            </a:r>
          </a:p>
        </p:txBody>
      </p:sp>
      <p:pic>
        <p:nvPicPr>
          <p:cNvPr id="39" name="コンテンツ プレースホルダー 7">
            <a:extLst>
              <a:ext uri="{FF2B5EF4-FFF2-40B4-BE49-F238E27FC236}">
                <a16:creationId xmlns:a16="http://schemas.microsoft.com/office/drawing/2014/main" id="{ED9C9114-0D3C-4E49-A58B-F8300696FD92}"/>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5650607" y="1778863"/>
            <a:ext cx="1815388" cy="1522688"/>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B84F14A-061E-48CB-A4EB-3C3CD8C5FB56}"/>
                  </a:ext>
                </a:extLst>
              </p:cNvPr>
              <p:cNvSpPr txBox="1"/>
              <p:nvPr/>
            </p:nvSpPr>
            <p:spPr>
              <a:xfrm>
                <a:off x="4520538"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0</m:t>
                          </m:r>
                        </m:sub>
                      </m:sSub>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BB84F14A-061E-48CB-A4EB-3C3CD8C5FB56}"/>
                  </a:ext>
                </a:extLst>
              </p:cNvPr>
              <p:cNvSpPr txBox="1">
                <a:spLocks noRot="1" noChangeAspect="1" noMove="1" noResize="1" noEditPoints="1" noAdjustHandles="1" noChangeArrowheads="1" noChangeShapeType="1" noTextEdit="1"/>
              </p:cNvSpPr>
              <p:nvPr/>
            </p:nvSpPr>
            <p:spPr>
              <a:xfrm>
                <a:off x="4520538" y="3228303"/>
                <a:ext cx="531120" cy="461665"/>
              </a:xfrm>
              <a:prstGeom prst="rect">
                <a:avLst/>
              </a:prstGeom>
              <a:blipFill>
                <a:blip r:embed="rId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35396A-4396-4175-842A-EB652D30B153}"/>
                  </a:ext>
                </a:extLst>
              </p:cNvPr>
              <p:cNvSpPr txBox="1"/>
              <p:nvPr/>
            </p:nvSpPr>
            <p:spPr>
              <a:xfrm>
                <a:off x="6298825" y="3228303"/>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35396A-4396-4175-842A-EB652D30B153}"/>
                  </a:ext>
                </a:extLst>
              </p:cNvPr>
              <p:cNvSpPr txBox="1">
                <a:spLocks noRot="1" noChangeAspect="1" noMove="1" noResize="1" noEditPoints="1" noAdjustHandles="1" noChangeArrowheads="1" noChangeShapeType="1" noTextEdit="1"/>
              </p:cNvSpPr>
              <p:nvPr/>
            </p:nvSpPr>
            <p:spPr>
              <a:xfrm>
                <a:off x="6298825" y="3228303"/>
                <a:ext cx="531120" cy="461665"/>
              </a:xfrm>
              <a:prstGeom prst="rect">
                <a:avLst/>
              </a:prstGeom>
              <a:blipFill>
                <a:blip r:embed="rId6"/>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79D53B6-51EA-470F-81F5-0C4E6B474400}"/>
                  </a:ext>
                </a:extLst>
              </p:cNvPr>
              <p:cNvSpPr txBox="1"/>
              <p:nvPr/>
            </p:nvSpPr>
            <p:spPr>
              <a:xfrm>
                <a:off x="8498714" y="1677274"/>
                <a:ext cx="531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79D53B6-51EA-470F-81F5-0C4E6B474400}"/>
                  </a:ext>
                </a:extLst>
              </p:cNvPr>
              <p:cNvSpPr txBox="1">
                <a:spLocks noRot="1" noChangeAspect="1" noMove="1" noResize="1" noEditPoints="1" noAdjustHandles="1" noChangeArrowheads="1" noChangeShapeType="1" noTextEdit="1"/>
              </p:cNvSpPr>
              <p:nvPr/>
            </p:nvSpPr>
            <p:spPr>
              <a:xfrm>
                <a:off x="8498714" y="1677274"/>
                <a:ext cx="531120" cy="369332"/>
              </a:xfrm>
              <a:prstGeom prst="rect">
                <a:avLst/>
              </a:prstGeom>
              <a:blipFill>
                <a:blip r:embed="rId7"/>
                <a:stretch>
                  <a:fillRect b="-1639"/>
                </a:stretch>
              </a:blipFill>
            </p:spPr>
            <p:txBody>
              <a:bodyPr/>
              <a:lstStyle/>
              <a:p>
                <a:r>
                  <a:rPr lang="ja-JP" altLang="en-US">
                    <a:noFill/>
                  </a:rPr>
                  <a:t> </a:t>
                </a:r>
              </a:p>
            </p:txBody>
          </p:sp>
        </mc:Fallback>
      </mc:AlternateContent>
      <p:pic>
        <p:nvPicPr>
          <p:cNvPr id="22" name="コンテンツ プレースホルダー 7">
            <a:extLst>
              <a:ext uri="{FF2B5EF4-FFF2-40B4-BE49-F238E27FC236}">
                <a16:creationId xmlns:a16="http://schemas.microsoft.com/office/drawing/2014/main" id="{079AF1BA-5CCF-4F1B-BFF8-0397DA9556AA}"/>
              </a:ext>
            </a:extLst>
          </p:cNvPr>
          <p:cNvPicPr>
            <a:picLocks noChangeAspect="1"/>
          </p:cNvPicPr>
          <p:nvPr/>
        </p:nvPicPr>
        <p:blipFill rotWithShape="1">
          <a:blip r:embed="rId3">
            <a:extLst>
              <a:ext uri="{28A0092B-C50C-407E-A947-70E740481C1C}">
                <a14:useLocalDpi xmlns:a14="http://schemas.microsoft.com/office/drawing/2010/main" val="0"/>
              </a:ext>
            </a:extLst>
          </a:blip>
          <a:srcRect l="58450" r="4652" b="41839"/>
          <a:stretch/>
        </p:blipFill>
        <p:spPr>
          <a:xfrm>
            <a:off x="7463142" y="1777811"/>
            <a:ext cx="1815388" cy="1522688"/>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D25EB71-1862-4B5E-9055-EC15587C9C19}"/>
                  </a:ext>
                </a:extLst>
              </p:cNvPr>
              <p:cNvSpPr txBox="1"/>
              <p:nvPr/>
            </p:nvSpPr>
            <p:spPr>
              <a:xfrm>
                <a:off x="8103168" y="3198167"/>
                <a:ext cx="531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1D25EB71-1862-4B5E-9055-EC15587C9C19}"/>
                  </a:ext>
                </a:extLst>
              </p:cNvPr>
              <p:cNvSpPr txBox="1">
                <a:spLocks noRot="1" noChangeAspect="1" noMove="1" noResize="1" noEditPoints="1" noAdjustHandles="1" noChangeArrowheads="1" noChangeShapeType="1" noTextEdit="1"/>
              </p:cNvSpPr>
              <p:nvPr/>
            </p:nvSpPr>
            <p:spPr>
              <a:xfrm>
                <a:off x="8103168" y="3198167"/>
                <a:ext cx="531120" cy="461665"/>
              </a:xfrm>
              <a:prstGeom prst="rect">
                <a:avLst/>
              </a:prstGeom>
              <a:blipFill>
                <a:blip r:embed="rId8"/>
                <a:stretch>
                  <a:fillRect b="-400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8790072-FA43-45DC-B60C-CB686BA80604}"/>
              </a:ext>
            </a:extLst>
          </p:cNvPr>
          <p:cNvSpPr txBox="1"/>
          <p:nvPr/>
        </p:nvSpPr>
        <p:spPr>
          <a:xfrm>
            <a:off x="2422593" y="1145148"/>
            <a:ext cx="1685324" cy="461665"/>
          </a:xfrm>
          <a:prstGeom prst="rect">
            <a:avLst/>
          </a:prstGeom>
          <a:noFill/>
        </p:spPr>
        <p:txBody>
          <a:bodyPr wrap="square" rtlCol="0">
            <a:spAutoFit/>
          </a:bodyPr>
          <a:lstStyle/>
          <a:p>
            <a:pPr algn="ctr"/>
            <a:r>
              <a:rPr kumimoji="1" lang="en-US" altLang="ja-JP" sz="2400" b="1" dirty="0"/>
              <a:t>&lt;pad&gt;</a:t>
            </a:r>
            <a:endParaRPr kumimoji="1" lang="ja-JP" altLang="en-US" sz="2400" b="1" dirty="0"/>
          </a:p>
        </p:txBody>
      </p:sp>
      <p:cxnSp>
        <p:nvCxnSpPr>
          <p:cNvPr id="29" name="直線矢印コネクタ 28">
            <a:extLst>
              <a:ext uri="{FF2B5EF4-FFF2-40B4-BE49-F238E27FC236}">
                <a16:creationId xmlns:a16="http://schemas.microsoft.com/office/drawing/2014/main" id="{0A9B4F9A-74B3-4D3F-A9ED-005E1BC67672}"/>
              </a:ext>
            </a:extLst>
          </p:cNvPr>
          <p:cNvCxnSpPr>
            <a:cxnSpLocks/>
          </p:cNvCxnSpPr>
          <p:nvPr/>
        </p:nvCxnSpPr>
        <p:spPr>
          <a:xfrm flipH="1">
            <a:off x="3107342" y="1508739"/>
            <a:ext cx="88826" cy="427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9AEE3EA-2203-42DC-A347-F2DBC3BD205C}"/>
              </a:ext>
            </a:extLst>
          </p:cNvPr>
          <p:cNvSpPr/>
          <p:nvPr/>
        </p:nvSpPr>
        <p:spPr>
          <a:xfrm>
            <a:off x="5755863"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いえ</a:t>
            </a:r>
            <a:endParaRPr kumimoji="1" lang="en-US" altLang="ja-JP" sz="1600" b="1" dirty="0"/>
          </a:p>
          <a:p>
            <a:pPr algn="ctr"/>
            <a:r>
              <a:rPr kumimoji="1" lang="ja-JP" altLang="en-US" sz="1600" b="1" dirty="0"/>
              <a:t>大丈夫です</a:t>
            </a:r>
          </a:p>
        </p:txBody>
      </p:sp>
      <p:sp>
        <p:nvSpPr>
          <p:cNvPr id="33" name="四角形: 角を丸くする 32">
            <a:extLst>
              <a:ext uri="{FF2B5EF4-FFF2-40B4-BE49-F238E27FC236}">
                <a16:creationId xmlns:a16="http://schemas.microsoft.com/office/drawing/2014/main" id="{9BEDD6B1-C23A-4415-A5B3-3739F45CD914}"/>
              </a:ext>
            </a:extLst>
          </p:cNvPr>
          <p:cNvSpPr/>
          <p:nvPr/>
        </p:nvSpPr>
        <p:spPr>
          <a:xfrm>
            <a:off x="7566290" y="4173977"/>
            <a:ext cx="1503768" cy="755288"/>
          </a:xfrm>
          <a:prstGeom prst="roundRect">
            <a:avLst/>
          </a:prstGeom>
          <a:solidFill>
            <a:srgbClr val="F4B54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昨日 </a:t>
            </a:r>
            <a:r>
              <a:rPr kumimoji="1" lang="en-US" altLang="ja-JP" sz="1400" b="1" dirty="0"/>
              <a:t>…</a:t>
            </a:r>
          </a:p>
          <a:p>
            <a:pPr algn="ctr"/>
            <a:r>
              <a:rPr kumimoji="1" lang="ja-JP" altLang="en-US" sz="1400" b="1" dirty="0"/>
              <a:t>見てたからな</a:t>
            </a:r>
            <a:r>
              <a:rPr kumimoji="1" lang="en-US" altLang="ja-JP" sz="1400" b="1" dirty="0"/>
              <a:t>…</a:t>
            </a:r>
            <a:endParaRPr kumimoji="1" lang="ja-JP" altLang="en-US" sz="1400" b="1" dirty="0"/>
          </a:p>
        </p:txBody>
      </p:sp>
    </p:spTree>
    <p:extLst>
      <p:ext uri="{BB962C8B-B14F-4D97-AF65-F5344CB8AC3E}">
        <p14:creationId xmlns:p14="http://schemas.microsoft.com/office/powerpoint/2010/main" val="44475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b="1" dirty="0">
                <a:solidFill>
                  <a:srgbClr val="F4B54B"/>
                </a:solidFill>
              </a:rPr>
              <a:t>はじめに</a:t>
            </a:r>
            <a:endParaRPr lang="en-US" altLang="ja-JP" sz="2400" b="1"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C7FD0AC6-0B09-4D77-BE0E-EBEE0BBEEBD6}"/>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a:p>
        </p:txBody>
      </p:sp>
    </p:spTree>
    <p:extLst>
      <p:ext uri="{BB962C8B-B14F-4D97-AF65-F5344CB8AC3E}">
        <p14:creationId xmlns:p14="http://schemas.microsoft.com/office/powerpoint/2010/main" val="200698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638933" y="1822686"/>
            <a:ext cx="7646627" cy="1522503"/>
          </a:xfrm>
        </p:spPr>
        <p:txBody>
          <a:bodyPr>
            <a:normAutofit/>
          </a:bodyPr>
          <a:lstStyle/>
          <a:p>
            <a:pPr marL="0" indent="0">
              <a:buNone/>
            </a:pPr>
            <a:r>
              <a:rPr lang="ja-JP" altLang="en-US" sz="2400" b="1" cap="none" dirty="0">
                <a:solidFill>
                  <a:schemeClr val="tx1">
                    <a:lumMod val="95000"/>
                  </a:schemeClr>
                </a:solidFill>
              </a:rPr>
              <a:t>日本語 </a:t>
            </a:r>
            <a:r>
              <a:rPr lang="en-US" altLang="ja-JP" sz="2400" b="1" cap="none" dirty="0">
                <a:solidFill>
                  <a:schemeClr val="tx1">
                    <a:lumMod val="95000"/>
                  </a:schemeClr>
                </a:solidFill>
              </a:rPr>
              <a:t>WordNet </a:t>
            </a:r>
            <a:r>
              <a:rPr lang="ja-JP" altLang="en-US" sz="2400" cap="none" dirty="0">
                <a:solidFill>
                  <a:schemeClr val="tx1">
                    <a:lumMod val="95000"/>
                  </a:schemeClr>
                </a:solidFill>
              </a:rPr>
              <a:t>のシソーラスを用いてデータを拡張</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p:sp>
        <p:nvSpPr>
          <p:cNvPr id="11" name="スライド番号プレースホルダー 10">
            <a:extLst>
              <a:ext uri="{FF2B5EF4-FFF2-40B4-BE49-F238E27FC236}">
                <a16:creationId xmlns:a16="http://schemas.microsoft.com/office/drawing/2014/main" id="{BD68F6AA-A654-43F5-B1E8-31E769C9D838}"/>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93875582-ED69-44A9-9F13-77554A5A8082}"/>
              </a:ext>
            </a:extLst>
          </p:cNvPr>
          <p:cNvGrpSpPr/>
          <p:nvPr/>
        </p:nvGrpSpPr>
        <p:grpSpPr>
          <a:xfrm>
            <a:off x="856061" y="3566922"/>
            <a:ext cx="8697038" cy="2985572"/>
            <a:chOff x="2507832" y="3870664"/>
            <a:chExt cx="8047718" cy="2722966"/>
          </a:xfrm>
        </p:grpSpPr>
        <p:sp>
          <p:nvSpPr>
            <p:cNvPr id="4" name="テキスト ボックス 3">
              <a:extLst>
                <a:ext uri="{FF2B5EF4-FFF2-40B4-BE49-F238E27FC236}">
                  <a16:creationId xmlns:a16="http://schemas.microsoft.com/office/drawing/2014/main" id="{5C1710CC-0565-4D2E-93C9-0B3CB95428F5}"/>
                </a:ext>
              </a:extLst>
            </p:cNvPr>
            <p:cNvSpPr txBox="1"/>
            <p:nvPr/>
          </p:nvSpPr>
          <p:spPr>
            <a:xfrm>
              <a:off x="4523065" y="3870664"/>
              <a:ext cx="3142696" cy="364917"/>
            </a:xfrm>
            <a:prstGeom prst="rect">
              <a:avLst/>
            </a:prstGeom>
            <a:noFill/>
          </p:spPr>
          <p:txBody>
            <a:bodyPr wrap="square" rtlCol="0">
              <a:spAutoFit/>
            </a:bodyPr>
            <a:lstStyle/>
            <a:p>
              <a:pPr algn="ctr"/>
              <a:r>
                <a:rPr lang="en-US" altLang="ja-JP" sz="2000" dirty="0"/>
                <a:t>B </a:t>
              </a:r>
              <a:r>
                <a:rPr lang="ja-JP" altLang="en-US" sz="2000" dirty="0"/>
                <a:t>さん は </a:t>
              </a:r>
              <a:r>
                <a:rPr lang="ja-JP" altLang="en-US" sz="2000" u="sng" dirty="0"/>
                <a:t>いつも</a:t>
              </a:r>
              <a:r>
                <a:rPr lang="ja-JP" altLang="en-US" sz="2000" dirty="0"/>
                <a:t> </a:t>
              </a:r>
              <a:r>
                <a:rPr lang="ja-JP" altLang="en-US" sz="2000" u="sng" dirty="0"/>
                <a:t>優しい</a:t>
              </a:r>
              <a:r>
                <a:rPr lang="ja-JP" altLang="en-US" sz="2000" dirty="0"/>
                <a:t> な </a:t>
              </a:r>
              <a:endParaRPr kumimoji="1" lang="ja-JP" altLang="en-US" sz="2000" dirty="0"/>
            </a:p>
          </p:txBody>
        </p:sp>
        <p:sp>
          <p:nvSpPr>
            <p:cNvPr id="7" name="テキスト ボックス 6">
              <a:extLst>
                <a:ext uri="{FF2B5EF4-FFF2-40B4-BE49-F238E27FC236}">
                  <a16:creationId xmlns:a16="http://schemas.microsoft.com/office/drawing/2014/main" id="{6508939A-9CF2-43B6-A8CB-D69FFBC72E0F}"/>
                </a:ext>
              </a:extLst>
            </p:cNvPr>
            <p:cNvSpPr txBox="1"/>
            <p:nvPr/>
          </p:nvSpPr>
          <p:spPr>
            <a:xfrm>
              <a:off x="2507832" y="4653379"/>
              <a:ext cx="3142696"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何時も</a:t>
              </a:r>
              <a:r>
                <a:rPr lang="ja-JP" altLang="en-US" dirty="0"/>
                <a:t> </a:t>
              </a:r>
              <a:r>
                <a:rPr lang="ja-JP" altLang="en-US" u="sng" dirty="0"/>
                <a:t>優しい</a:t>
              </a:r>
              <a:r>
                <a:rPr lang="ja-JP" altLang="en-US" dirty="0"/>
                <a:t> な </a:t>
              </a:r>
              <a:endParaRPr kumimoji="1" lang="ja-JP" altLang="en-US" dirty="0"/>
            </a:p>
          </p:txBody>
        </p:sp>
        <p:sp>
          <p:nvSpPr>
            <p:cNvPr id="8" name="テキスト ボックス 7">
              <a:extLst>
                <a:ext uri="{FF2B5EF4-FFF2-40B4-BE49-F238E27FC236}">
                  <a16:creationId xmlns:a16="http://schemas.microsoft.com/office/drawing/2014/main" id="{A88B3FA6-38C8-4688-812D-9731E1411BC8}"/>
                </a:ext>
              </a:extLst>
            </p:cNvPr>
            <p:cNvSpPr txBox="1"/>
            <p:nvPr/>
          </p:nvSpPr>
          <p:spPr>
            <a:xfrm>
              <a:off x="2507832" y="5198162"/>
              <a:ext cx="3440205" cy="336846"/>
            </a:xfrm>
            <a:prstGeom prst="rect">
              <a:avLst/>
            </a:prstGeom>
            <a:noFill/>
          </p:spPr>
          <p:txBody>
            <a:bodyPr wrap="square" rtlCol="0">
              <a:spAutoFit/>
            </a:bodyPr>
            <a:lstStyle/>
            <a:p>
              <a:r>
                <a:rPr lang="en-US" altLang="ja-JP" dirty="0"/>
                <a:t>B </a:t>
              </a:r>
              <a:r>
                <a:rPr lang="ja-JP" altLang="en-US" dirty="0"/>
                <a:t>さん は </a:t>
              </a:r>
              <a:r>
                <a:rPr lang="ja-JP" altLang="en-US" b="1" u="sng" dirty="0"/>
                <a:t>いつでも</a:t>
              </a:r>
              <a:r>
                <a:rPr lang="ja-JP" altLang="en-US" b="1" dirty="0"/>
                <a:t> </a:t>
              </a:r>
              <a:r>
                <a:rPr lang="ja-JP" altLang="en-US" u="sng" dirty="0"/>
                <a:t>優しい</a:t>
              </a:r>
              <a:r>
                <a:rPr lang="ja-JP" altLang="en-US" dirty="0"/>
                <a:t> な </a:t>
              </a:r>
              <a:endParaRPr kumimoji="1" lang="ja-JP" altLang="en-US" dirty="0"/>
            </a:p>
          </p:txBody>
        </p:sp>
        <p:sp>
          <p:nvSpPr>
            <p:cNvPr id="9" name="テキスト ボックス 8">
              <a:extLst>
                <a:ext uri="{FF2B5EF4-FFF2-40B4-BE49-F238E27FC236}">
                  <a16:creationId xmlns:a16="http://schemas.microsoft.com/office/drawing/2014/main" id="{DBE54FA0-6D5A-48E8-B793-54627CB5BF08}"/>
                </a:ext>
              </a:extLst>
            </p:cNvPr>
            <p:cNvSpPr txBox="1"/>
            <p:nvPr/>
          </p:nvSpPr>
          <p:spPr>
            <a:xfrm>
              <a:off x="6541472" y="4653379"/>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思いやりがある</a:t>
              </a:r>
              <a:r>
                <a:rPr lang="ja-JP" altLang="en-US" b="1" dirty="0"/>
                <a:t> </a:t>
              </a:r>
              <a:r>
                <a:rPr lang="ja-JP" altLang="en-US" dirty="0"/>
                <a:t>な </a:t>
              </a:r>
              <a:endParaRPr kumimoji="1" lang="ja-JP" altLang="en-US" dirty="0"/>
            </a:p>
          </p:txBody>
        </p:sp>
        <p:sp>
          <p:nvSpPr>
            <p:cNvPr id="10" name="テキスト ボックス 9">
              <a:extLst>
                <a:ext uri="{FF2B5EF4-FFF2-40B4-BE49-F238E27FC236}">
                  <a16:creationId xmlns:a16="http://schemas.microsoft.com/office/drawing/2014/main" id="{20E05FD9-BE07-4A56-96B6-D100CF7BF4AC}"/>
                </a:ext>
              </a:extLst>
            </p:cNvPr>
            <p:cNvSpPr txBox="1"/>
            <p:nvPr/>
          </p:nvSpPr>
          <p:spPr>
            <a:xfrm>
              <a:off x="6541472" y="5201123"/>
              <a:ext cx="4014078" cy="336846"/>
            </a:xfrm>
            <a:prstGeom prst="rect">
              <a:avLst/>
            </a:prstGeom>
            <a:noFill/>
          </p:spPr>
          <p:txBody>
            <a:bodyPr wrap="square" rtlCol="0">
              <a:spAutoFit/>
            </a:bodyPr>
            <a:lstStyle/>
            <a:p>
              <a:r>
                <a:rPr lang="en-US" altLang="ja-JP" dirty="0"/>
                <a:t>B </a:t>
              </a:r>
              <a:r>
                <a:rPr lang="ja-JP" altLang="en-US" dirty="0"/>
                <a:t>さん は </a:t>
              </a:r>
              <a:r>
                <a:rPr lang="ja-JP" altLang="en-US" u="sng" dirty="0"/>
                <a:t>いつも</a:t>
              </a:r>
              <a:r>
                <a:rPr lang="ja-JP" altLang="en-US" dirty="0"/>
                <a:t> </a:t>
              </a:r>
              <a:r>
                <a:rPr lang="ja-JP" altLang="en-US" b="1" u="sng" dirty="0"/>
                <a:t>温かい</a:t>
              </a:r>
              <a:r>
                <a:rPr lang="ja-JP" altLang="en-US" b="1" dirty="0"/>
                <a:t> </a:t>
              </a:r>
              <a:r>
                <a:rPr lang="ja-JP" altLang="en-US" dirty="0"/>
                <a:t>な </a:t>
              </a:r>
              <a:endParaRPr kumimoji="1" lang="ja-JP" altLang="en-US" dirty="0"/>
            </a:p>
          </p:txBody>
        </p:sp>
        <p:cxnSp>
          <p:nvCxnSpPr>
            <p:cNvPr id="12" name="直線矢印コネクタ 11">
              <a:extLst>
                <a:ext uri="{FF2B5EF4-FFF2-40B4-BE49-F238E27FC236}">
                  <a16:creationId xmlns:a16="http://schemas.microsoft.com/office/drawing/2014/main" id="{3FD396E9-686E-4F0D-9D9B-53E742F65C57}"/>
                </a:ext>
              </a:extLst>
            </p:cNvPr>
            <p:cNvCxnSpPr>
              <a:cxnSpLocks/>
            </p:cNvCxnSpPr>
            <p:nvPr/>
          </p:nvCxnSpPr>
          <p:spPr>
            <a:xfrm flipH="1">
              <a:off x="4523064" y="4239996"/>
              <a:ext cx="1424974" cy="360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CC003E9-94BE-498E-B241-78244242345F}"/>
                </a:ext>
              </a:extLst>
            </p:cNvPr>
            <p:cNvCxnSpPr>
              <a:cxnSpLocks/>
            </p:cNvCxnSpPr>
            <p:nvPr/>
          </p:nvCxnSpPr>
          <p:spPr>
            <a:xfrm>
              <a:off x="5948038" y="4239996"/>
              <a:ext cx="1482572" cy="413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2BEEB46-A85F-4523-870A-0699BD7061EB}"/>
                </a:ext>
              </a:extLst>
            </p:cNvPr>
            <p:cNvSpPr txBox="1"/>
            <p:nvPr/>
          </p:nvSpPr>
          <p:spPr>
            <a:xfrm>
              <a:off x="250783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sp>
          <p:nvSpPr>
            <p:cNvPr id="20" name="テキスト ボックス 19">
              <a:extLst>
                <a:ext uri="{FF2B5EF4-FFF2-40B4-BE49-F238E27FC236}">
                  <a16:creationId xmlns:a16="http://schemas.microsoft.com/office/drawing/2014/main" id="{BBA02D22-0B5D-4BE7-99D9-70E00B661712}"/>
                </a:ext>
              </a:extLst>
            </p:cNvPr>
            <p:cNvSpPr txBox="1"/>
            <p:nvPr/>
          </p:nvSpPr>
          <p:spPr>
            <a:xfrm>
              <a:off x="6541472" y="5620761"/>
              <a:ext cx="3142696" cy="972869"/>
            </a:xfrm>
            <a:prstGeom prst="rect">
              <a:avLst/>
            </a:prstGeom>
            <a:noFill/>
          </p:spPr>
          <p:txBody>
            <a:bodyPr wrap="square" rtlCol="0">
              <a:spAutoFit/>
            </a:bodyPr>
            <a:lstStyle/>
            <a:p>
              <a:pPr algn="ctr"/>
              <a:r>
                <a:rPr kumimoji="1" lang="ja-JP" altLang="en-US" sz="1600" dirty="0"/>
                <a:t>・</a:t>
              </a:r>
              <a:endParaRPr kumimoji="1" lang="en-US" altLang="ja-JP" sz="1600" dirty="0"/>
            </a:p>
            <a:p>
              <a:pPr algn="ctr"/>
              <a:r>
                <a:rPr kumimoji="1" lang="ja-JP" altLang="en-US" sz="1600" dirty="0"/>
                <a:t>・</a:t>
              </a:r>
              <a:endParaRPr kumimoji="1" lang="en-US" altLang="ja-JP" sz="1600" dirty="0"/>
            </a:p>
            <a:p>
              <a:pPr algn="ctr"/>
              <a:r>
                <a:rPr kumimoji="1" lang="ja-JP" altLang="en-US" sz="1600" dirty="0"/>
                <a:t>・</a:t>
              </a:r>
            </a:p>
          </p:txBody>
        </p:sp>
      </p:grpSp>
      <p:sp>
        <p:nvSpPr>
          <p:cNvPr id="21" name="テキスト ボックス 20">
            <a:extLst>
              <a:ext uri="{FF2B5EF4-FFF2-40B4-BE49-F238E27FC236}">
                <a16:creationId xmlns:a16="http://schemas.microsoft.com/office/drawing/2014/main" id="{837F7BAC-EF90-4EF8-BCAE-BBA69ADAF193}"/>
              </a:ext>
            </a:extLst>
          </p:cNvPr>
          <p:cNvSpPr txBox="1"/>
          <p:nvPr/>
        </p:nvSpPr>
        <p:spPr>
          <a:xfrm>
            <a:off x="4167120" y="2410668"/>
            <a:ext cx="4337948" cy="369332"/>
          </a:xfrm>
          <a:prstGeom prst="rect">
            <a:avLst/>
          </a:prstGeom>
          <a:noFill/>
        </p:spPr>
        <p:txBody>
          <a:bodyPr wrap="square" rtlCol="0">
            <a:spAutoFit/>
          </a:bodyPr>
          <a:lstStyle/>
          <a:p>
            <a:pPr algn="ctr"/>
            <a:r>
              <a:rPr kumimoji="1" lang="en-US" altLang="ja-JP" dirty="0"/>
              <a:t>※</a:t>
            </a:r>
            <a:r>
              <a:rPr kumimoji="1" lang="ja-JP" altLang="en-US" dirty="0"/>
              <a:t>同時に変換するのは</a:t>
            </a:r>
            <a:r>
              <a:rPr kumimoji="1" lang="ja-JP" altLang="en-US" b="1" dirty="0"/>
              <a:t>最大で</a:t>
            </a:r>
            <a:r>
              <a:rPr kumimoji="1" lang="en-US" altLang="ja-JP" b="1" dirty="0"/>
              <a:t>1</a:t>
            </a:r>
            <a:r>
              <a:rPr kumimoji="1" lang="ja-JP" altLang="en-US" b="1" dirty="0"/>
              <a:t>単語のみ</a:t>
            </a:r>
            <a:endParaRPr kumimoji="1" lang="en-US" altLang="ja-JP" b="1" dirty="0"/>
          </a:p>
        </p:txBody>
      </p:sp>
      <p:sp>
        <p:nvSpPr>
          <p:cNvPr id="18" name="タイトル 1">
            <a:extLst>
              <a:ext uri="{FF2B5EF4-FFF2-40B4-BE49-F238E27FC236}">
                <a16:creationId xmlns:a16="http://schemas.microsoft.com/office/drawing/2014/main" id="{E2E35D99-8943-4D8E-9900-B8569427F173}"/>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a:t>
            </a:r>
            <a:endParaRPr lang="ja-JP" altLang="en-US" sz="4050" cap="none" dirty="0">
              <a:solidFill>
                <a:schemeClr val="tx1"/>
              </a:solidFill>
            </a:endParaRPr>
          </a:p>
        </p:txBody>
      </p:sp>
      <p:sp>
        <p:nvSpPr>
          <p:cNvPr id="23" name="テキスト ボックス 22">
            <a:extLst>
              <a:ext uri="{FF2B5EF4-FFF2-40B4-BE49-F238E27FC236}">
                <a16:creationId xmlns:a16="http://schemas.microsoft.com/office/drawing/2014/main" id="{01DCB144-E66E-4CAD-9B9A-BDF2114F5D14}"/>
              </a:ext>
            </a:extLst>
          </p:cNvPr>
          <p:cNvSpPr txBox="1"/>
          <p:nvPr/>
        </p:nvSpPr>
        <p:spPr>
          <a:xfrm>
            <a:off x="1180951" y="3248618"/>
            <a:ext cx="3934257" cy="369332"/>
          </a:xfrm>
          <a:prstGeom prst="rect">
            <a:avLst/>
          </a:prstGeom>
          <a:noFill/>
        </p:spPr>
        <p:txBody>
          <a:bodyPr wrap="square" rtlCol="0">
            <a:spAutoFit/>
          </a:bodyPr>
          <a:lstStyle/>
          <a:p>
            <a:pPr algn="ctr"/>
            <a:r>
              <a:rPr kumimoji="1" lang="ja-JP" altLang="en-US" b="1" dirty="0"/>
              <a:t>オリジナル</a:t>
            </a:r>
            <a:r>
              <a:rPr kumimoji="1" lang="en-US" altLang="ja-JP" b="1" dirty="0"/>
              <a:t>:</a:t>
            </a:r>
          </a:p>
        </p:txBody>
      </p:sp>
    </p:spTree>
    <p:extLst>
      <p:ext uri="{BB962C8B-B14F-4D97-AF65-F5344CB8AC3E}">
        <p14:creationId xmlns:p14="http://schemas.microsoft.com/office/powerpoint/2010/main" val="81639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実験設定 </a:t>
            </a:r>
            <a:r>
              <a:rPr lang="en-US" altLang="ja-JP" sz="4050" cap="none" dirty="0">
                <a:solidFill>
                  <a:schemeClr val="tx1"/>
                </a:solidFill>
              </a:rPr>
              <a:t>(</a:t>
            </a:r>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共通</a:t>
            </a:r>
            <a:r>
              <a:rPr lang="en-US" altLang="ja-JP" sz="4050" cap="none" dirty="0">
                <a:solidFill>
                  <a:schemeClr val="tx1"/>
                </a:solidFill>
              </a:rPr>
              <a:t>)</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072067"/>
            <a:ext cx="7429499" cy="4471317"/>
          </a:xfrm>
        </p:spPr>
        <p:txBody>
          <a:bodyPr>
            <a:normAutofit/>
          </a:bodyPr>
          <a:lstStyle/>
          <a:p>
            <a:pPr marL="0" indent="0">
              <a:buNone/>
            </a:pPr>
            <a:r>
              <a:rPr lang="ja-JP" altLang="en-US" sz="2400" dirty="0">
                <a:solidFill>
                  <a:schemeClr val="tx1">
                    <a:lumMod val="95000"/>
                  </a:schemeClr>
                </a:solidFill>
              </a:rPr>
              <a:t>・訓練用データ</a:t>
            </a:r>
            <a:r>
              <a:rPr lang="en-US" altLang="ja-JP" sz="2400" dirty="0">
                <a:solidFill>
                  <a:schemeClr val="tx1">
                    <a:lumMod val="95000"/>
                  </a:schemeClr>
                </a:solidFill>
              </a:rPr>
              <a:t>			</a:t>
            </a:r>
            <a:r>
              <a:rPr lang="en-US" altLang="ja-JP" sz="2400" b="1" dirty="0">
                <a:solidFill>
                  <a:schemeClr val="tx1">
                    <a:lumMod val="95000"/>
                  </a:schemeClr>
                </a:solidFill>
              </a:rPr>
              <a:t>1 ~ 5 </a:t>
            </a:r>
            <a:r>
              <a:rPr lang="ja-JP" altLang="en-US" sz="2400" dirty="0">
                <a:solidFill>
                  <a:schemeClr val="tx1">
                    <a:lumMod val="95000"/>
                  </a:schemeClr>
                </a:solidFill>
              </a:rPr>
              <a:t>話 </a:t>
            </a:r>
            <a:r>
              <a:rPr lang="en-US" altLang="ja-JP" sz="2400" dirty="0">
                <a:solidFill>
                  <a:schemeClr val="tx1">
                    <a:lumMod val="95000"/>
                  </a:schemeClr>
                </a:solidFill>
              </a:rPr>
              <a:t>(</a:t>
            </a:r>
            <a:r>
              <a:rPr lang="ja-JP" altLang="en-US" sz="2400" dirty="0">
                <a:solidFill>
                  <a:schemeClr val="tx1">
                    <a:lumMod val="95000"/>
                  </a:schemeClr>
                </a:solidFill>
              </a:rPr>
              <a:t>拡張後</a:t>
            </a:r>
            <a:r>
              <a:rPr lang="en-US" altLang="ja-JP" sz="2400" dirty="0">
                <a:solidFill>
                  <a:schemeClr val="tx1">
                    <a:lumMod val="95000"/>
                  </a:schemeClr>
                </a:solidFill>
              </a:rPr>
              <a:t>)</a:t>
            </a:r>
          </a:p>
          <a:p>
            <a:pPr marL="0" indent="0">
              <a:buNone/>
            </a:pPr>
            <a:r>
              <a:rPr lang="ja-JP" altLang="en-US" sz="2400" dirty="0">
                <a:solidFill>
                  <a:schemeClr val="tx1">
                    <a:lumMod val="95000"/>
                  </a:schemeClr>
                </a:solidFill>
              </a:rPr>
              <a:t>・訓練：検証 ＝ ８：２</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p>
          <a:p>
            <a:pPr marL="0" indent="0">
              <a:buNone/>
            </a:pPr>
            <a:r>
              <a:rPr lang="ja-JP" altLang="en-US" sz="2400" dirty="0">
                <a:solidFill>
                  <a:schemeClr val="tx1">
                    <a:lumMod val="95000"/>
                  </a:schemeClr>
                </a:solidFill>
              </a:rPr>
              <a:t>・評価用モデル</a:t>
            </a:r>
            <a:r>
              <a:rPr lang="en-US" altLang="ja-JP" sz="2400" dirty="0">
                <a:solidFill>
                  <a:schemeClr val="tx1">
                    <a:lumMod val="95000"/>
                  </a:schemeClr>
                </a:solidFill>
              </a:rPr>
              <a:t>			</a:t>
            </a:r>
            <a:r>
              <a:rPr lang="ja-JP" altLang="en-US" sz="2400" dirty="0">
                <a:solidFill>
                  <a:schemeClr val="tx1">
                    <a:lumMod val="95000"/>
                  </a:schemeClr>
                </a:solidFill>
              </a:rPr>
              <a:t>検証用データにおける </a:t>
            </a:r>
            <a:r>
              <a:rPr lang="en-US" altLang="ja-JP" sz="2400" dirty="0">
                <a:solidFill>
                  <a:schemeClr val="tx1">
                    <a:lumMod val="95000"/>
                  </a:schemeClr>
                </a:solidFill>
              </a:rPr>
              <a:t>F </a:t>
            </a:r>
            <a:r>
              <a:rPr lang="ja-JP" altLang="en-US" sz="2400" dirty="0">
                <a:solidFill>
                  <a:schemeClr val="tx1">
                    <a:lumMod val="95000"/>
                  </a:schemeClr>
                </a:solidFill>
              </a:rPr>
              <a:t>値</a:t>
            </a:r>
            <a:r>
              <a:rPr lang="en-US" altLang="ja-JP" sz="2400" dirty="0">
                <a:solidFill>
                  <a:schemeClr val="tx1">
                    <a:lumMod val="95000"/>
                  </a:schemeClr>
                </a:solidFill>
              </a:rPr>
              <a:t>							</a:t>
            </a:r>
            <a:r>
              <a:rPr lang="ja-JP" altLang="en-US" sz="2400" dirty="0">
                <a:solidFill>
                  <a:schemeClr val="tx1">
                    <a:lumMod val="95000"/>
                  </a:schemeClr>
                </a:solidFill>
              </a:rPr>
              <a:t>が最大となるエポックを採用</a:t>
            </a:r>
            <a:endParaRPr lang="en-US" altLang="ja-JP" sz="2400" dirty="0">
              <a:solidFill>
                <a:schemeClr val="tx1">
                  <a:lumMod val="95000"/>
                </a:schemeClr>
              </a:solidFill>
            </a:endParaRPr>
          </a:p>
          <a:p>
            <a:pPr marL="0" indent="0">
              <a:buNone/>
            </a:pPr>
            <a:r>
              <a:rPr lang="ja-JP" altLang="en-US" sz="2400" dirty="0">
                <a:solidFill>
                  <a:schemeClr val="tx1">
                    <a:lumMod val="95000"/>
                  </a:schemeClr>
                </a:solidFill>
              </a:rPr>
              <a:t>・評価用データ</a:t>
            </a:r>
            <a:r>
              <a:rPr lang="en-US" altLang="ja-JP" sz="2400" dirty="0">
                <a:solidFill>
                  <a:schemeClr val="tx1">
                    <a:lumMod val="95000"/>
                  </a:schemeClr>
                </a:solidFill>
              </a:rPr>
              <a:t>			</a:t>
            </a:r>
            <a:r>
              <a:rPr lang="en-US" altLang="ja-JP" sz="2400" b="1" dirty="0">
                <a:solidFill>
                  <a:schemeClr val="tx1">
                    <a:lumMod val="95000"/>
                  </a:schemeClr>
                </a:solidFill>
              </a:rPr>
              <a:t>6 ~ 10 </a:t>
            </a:r>
            <a:r>
              <a:rPr lang="ja-JP" altLang="en-US" sz="2400" dirty="0">
                <a:solidFill>
                  <a:schemeClr val="tx1">
                    <a:lumMod val="95000"/>
                  </a:schemeClr>
                </a:solidFill>
              </a:rPr>
              <a:t>話 </a:t>
            </a:r>
            <a:endParaRPr lang="en-US" altLang="ja-JP" sz="2400" dirty="0">
              <a:solidFill>
                <a:schemeClr val="tx1">
                  <a:lumMod val="95000"/>
                </a:schemeClr>
              </a:solidFill>
            </a:endParaRPr>
          </a:p>
          <a:p>
            <a:pPr marL="0" indent="0">
              <a:buNone/>
            </a:pPr>
            <a:r>
              <a:rPr lang="en-US" altLang="ja-JP" sz="2400" dirty="0">
                <a:solidFill>
                  <a:schemeClr val="tx1">
                    <a:lumMod val="95000"/>
                  </a:schemeClr>
                </a:solidFill>
              </a:rPr>
              <a:t>							(</a:t>
            </a:r>
            <a:r>
              <a:rPr lang="ja-JP" altLang="en-US" sz="2400" b="1" dirty="0">
                <a:solidFill>
                  <a:schemeClr val="tx1">
                    <a:lumMod val="95000"/>
                  </a:schemeClr>
                </a:solidFill>
              </a:rPr>
              <a:t>オリジナルのセリフのみ</a:t>
            </a:r>
            <a:r>
              <a:rPr lang="en-US" altLang="ja-JP" sz="2400" dirty="0">
                <a:solidFill>
                  <a:schemeClr val="tx1">
                    <a:lumMod val="95000"/>
                  </a:schemeClr>
                </a:solidFill>
              </a:rPr>
              <a:t>)</a:t>
            </a:r>
          </a:p>
          <a:p>
            <a:pPr marL="0" indent="0">
              <a:buNone/>
            </a:pP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A4E309FD-472E-4A1F-A920-8399A7B2ABA2}"/>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spTree>
    <p:extLst>
      <p:ext uri="{BB962C8B-B14F-4D97-AF65-F5344CB8AC3E}">
        <p14:creationId xmlns:p14="http://schemas.microsoft.com/office/powerpoint/2010/main" val="387381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cap="none" dirty="0">
                <a:solidFill>
                  <a:schemeClr val="tx1"/>
                </a:solidFill>
              </a:rPr>
              <a:t>実験 </a:t>
            </a:r>
            <a:r>
              <a:rPr lang="en-US" altLang="ja-JP" sz="3200" cap="none" dirty="0">
                <a:solidFill>
                  <a:schemeClr val="tx1"/>
                </a:solidFill>
              </a:rPr>
              <a:t>2 </a:t>
            </a:r>
            <a:r>
              <a:rPr lang="ja-JP" altLang="en-US" sz="3200" cap="none" dirty="0">
                <a:solidFill>
                  <a:schemeClr val="tx1"/>
                </a:solidFill>
              </a:rPr>
              <a:t>の学習時おける入力列の制限</a:t>
            </a:r>
          </a:p>
        </p:txBody>
      </p:sp>
      <p:sp>
        <p:nvSpPr>
          <p:cNvPr id="5" name="スライド番号プレースホルダー 4">
            <a:extLst>
              <a:ext uri="{FF2B5EF4-FFF2-40B4-BE49-F238E27FC236}">
                <a16:creationId xmlns:a16="http://schemas.microsoft.com/office/drawing/2014/main" id="{ACB091C3-154E-4371-BE4B-B64A40C13775}"/>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grpSp>
        <p:nvGrpSpPr>
          <p:cNvPr id="14" name="グループ化 13">
            <a:extLst>
              <a:ext uri="{FF2B5EF4-FFF2-40B4-BE49-F238E27FC236}">
                <a16:creationId xmlns:a16="http://schemas.microsoft.com/office/drawing/2014/main" id="{7F075E21-0CDA-4ABA-BDE9-83B1451A184C}"/>
              </a:ext>
            </a:extLst>
          </p:cNvPr>
          <p:cNvGrpSpPr/>
          <p:nvPr/>
        </p:nvGrpSpPr>
        <p:grpSpPr>
          <a:xfrm>
            <a:off x="690589" y="1976582"/>
            <a:ext cx="7890060" cy="3521532"/>
            <a:chOff x="1319002" y="1706709"/>
            <a:chExt cx="6673626" cy="2936690"/>
          </a:xfrm>
        </p:grpSpPr>
        <p:sp>
          <p:nvSpPr>
            <p:cNvPr id="6" name="テキスト ボックス 5">
              <a:extLst>
                <a:ext uri="{FF2B5EF4-FFF2-40B4-BE49-F238E27FC236}">
                  <a16:creationId xmlns:a16="http://schemas.microsoft.com/office/drawing/2014/main" id="{F737ED18-F107-4708-AA6C-BB25741541DD}"/>
                </a:ext>
              </a:extLst>
            </p:cNvPr>
            <p:cNvSpPr txBox="1"/>
            <p:nvPr/>
          </p:nvSpPr>
          <p:spPr>
            <a:xfrm>
              <a:off x="1319002"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2" name="テキスト ボックス 31">
              <a:extLst>
                <a:ext uri="{FF2B5EF4-FFF2-40B4-BE49-F238E27FC236}">
                  <a16:creationId xmlns:a16="http://schemas.microsoft.com/office/drawing/2014/main" id="{C495D3C7-467F-4776-94E3-5E5A2360E4EE}"/>
                </a:ext>
              </a:extLst>
            </p:cNvPr>
            <p:cNvSpPr txBox="1"/>
            <p:nvPr/>
          </p:nvSpPr>
          <p:spPr>
            <a:xfrm>
              <a:off x="3122178" y="2775568"/>
              <a:ext cx="1335186" cy="333661"/>
            </a:xfrm>
            <a:prstGeom prst="rect">
              <a:avLst/>
            </a:prstGeom>
            <a:noFill/>
          </p:spPr>
          <p:txBody>
            <a:bodyPr wrap="square" rtlCol="0">
              <a:spAutoFit/>
            </a:bodyPr>
            <a:lstStyle/>
            <a:p>
              <a:pPr algn="ctr"/>
              <a:r>
                <a:rPr kumimoji="1" lang="ja-JP" altLang="en-US" sz="2000" dirty="0"/>
                <a:t>オリジナル</a:t>
              </a:r>
            </a:p>
          </p:txBody>
        </p:sp>
        <p:sp>
          <p:nvSpPr>
            <p:cNvPr id="35" name="テキスト ボックス 34">
              <a:extLst>
                <a:ext uri="{FF2B5EF4-FFF2-40B4-BE49-F238E27FC236}">
                  <a16:creationId xmlns:a16="http://schemas.microsoft.com/office/drawing/2014/main" id="{4A3D93F3-73F4-4D7F-A4A2-5E72B3236A63}"/>
                </a:ext>
              </a:extLst>
            </p:cNvPr>
            <p:cNvSpPr txBox="1"/>
            <p:nvPr/>
          </p:nvSpPr>
          <p:spPr>
            <a:xfrm>
              <a:off x="6547807" y="2769764"/>
              <a:ext cx="1335186" cy="1873635"/>
            </a:xfrm>
            <a:prstGeom prst="rect">
              <a:avLst/>
            </a:prstGeom>
            <a:noFill/>
          </p:spPr>
          <p:txBody>
            <a:bodyPr wrap="square" rtlCol="0">
              <a:spAutoFit/>
            </a:bodyPr>
            <a:lstStyle/>
            <a:p>
              <a:pPr algn="ctr"/>
              <a:r>
                <a:rPr kumimoji="1" lang="ja-JP" altLang="en-US" sz="2000" dirty="0"/>
                <a:t>オリジナル</a:t>
              </a:r>
              <a:endParaRPr kumimoji="1" lang="en-US" altLang="ja-JP" sz="2000" dirty="0"/>
            </a:p>
            <a:p>
              <a:pPr algn="ctr"/>
              <a:r>
                <a:rPr kumimoji="1" lang="ja-JP" altLang="en-US" sz="2000" dirty="0"/>
                <a:t>拡張後 </a:t>
              </a:r>
              <a:r>
                <a:rPr kumimoji="1" lang="en-US" altLang="ja-JP" sz="2000" dirty="0"/>
                <a:t>1</a:t>
              </a:r>
            </a:p>
            <a:p>
              <a:pPr algn="ctr"/>
              <a:r>
                <a:rPr kumimoji="1" lang="ja-JP" altLang="en-US" sz="2000" dirty="0"/>
                <a:t>拡張後 </a:t>
              </a:r>
              <a:r>
                <a:rPr kumimoji="1" lang="en-US" altLang="ja-JP" sz="2000" dirty="0"/>
                <a:t>2</a:t>
              </a:r>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a:t>
              </a:r>
              <a:endParaRPr kumimoji="1" lang="en-US" altLang="ja-JP" sz="2000" dirty="0"/>
            </a:p>
            <a:p>
              <a:pPr algn="ctr"/>
              <a:r>
                <a:rPr kumimoji="1" lang="ja-JP" altLang="en-US" sz="2000" dirty="0"/>
                <a:t>拡張後 </a:t>
              </a:r>
              <a:r>
                <a:rPr kumimoji="1" lang="en-US" altLang="ja-JP" sz="2000" dirty="0"/>
                <a:t>m</a:t>
              </a:r>
              <a:endParaRPr kumimoji="1" lang="ja-JP" altLang="en-US" sz="2000" dirty="0"/>
            </a:p>
          </p:txBody>
        </p:sp>
        <p:cxnSp>
          <p:nvCxnSpPr>
            <p:cNvPr id="9" name="直線矢印コネクタ 8">
              <a:extLst>
                <a:ext uri="{FF2B5EF4-FFF2-40B4-BE49-F238E27FC236}">
                  <a16:creationId xmlns:a16="http://schemas.microsoft.com/office/drawing/2014/main" id="{301F8FA8-4F7C-4765-9F3C-859A9EDC8804}"/>
                </a:ext>
              </a:extLst>
            </p:cNvPr>
            <p:cNvCxnSpPr>
              <a:stCxn id="6" idx="3"/>
              <a:endCxn id="32" idx="1"/>
            </p:cNvCxnSpPr>
            <p:nvPr/>
          </p:nvCxnSpPr>
          <p:spPr>
            <a:xfrm>
              <a:off x="2654188" y="2942398"/>
              <a:ext cx="467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FB71CC5-AD1E-4BD4-96B1-B2927D02AAEB}"/>
                </a:ext>
              </a:extLst>
            </p:cNvPr>
            <p:cNvCxnSpPr>
              <a:cxnSpLocks/>
              <a:stCxn id="32" idx="3"/>
              <a:endCxn id="43" idx="1"/>
            </p:cNvCxnSpPr>
            <p:nvPr/>
          </p:nvCxnSpPr>
          <p:spPr>
            <a:xfrm flipV="1">
              <a:off x="4457365" y="2939496"/>
              <a:ext cx="396508"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9E077AB-FE38-46C0-B690-70A78CBD43F8}"/>
                </a:ext>
              </a:extLst>
            </p:cNvPr>
            <p:cNvSpPr txBox="1"/>
            <p:nvPr/>
          </p:nvSpPr>
          <p:spPr>
            <a:xfrm>
              <a:off x="4853873" y="2772666"/>
              <a:ext cx="1335186" cy="333661"/>
            </a:xfrm>
            <a:prstGeom prst="rect">
              <a:avLst/>
            </a:prstGeom>
            <a:noFill/>
          </p:spPr>
          <p:txBody>
            <a:bodyPr wrap="square" rtlCol="0">
              <a:spAutoFit/>
            </a:bodyPr>
            <a:lstStyle/>
            <a:p>
              <a:pPr algn="ctr"/>
              <a:r>
                <a:rPr kumimoji="1" lang="ja-JP" altLang="en-US" sz="2000" dirty="0"/>
                <a:t>・・・</a:t>
              </a:r>
            </a:p>
          </p:txBody>
        </p:sp>
        <p:cxnSp>
          <p:nvCxnSpPr>
            <p:cNvPr id="44" name="直線矢印コネクタ 43">
              <a:extLst>
                <a:ext uri="{FF2B5EF4-FFF2-40B4-BE49-F238E27FC236}">
                  <a16:creationId xmlns:a16="http://schemas.microsoft.com/office/drawing/2014/main" id="{A70B9BEC-2946-442F-95C4-1F2942A6277D}"/>
                </a:ext>
              </a:extLst>
            </p:cNvPr>
            <p:cNvCxnSpPr>
              <a:cxnSpLocks/>
            </p:cNvCxnSpPr>
            <p:nvPr/>
          </p:nvCxnSpPr>
          <p:spPr>
            <a:xfrm flipV="1">
              <a:off x="6079817" y="2954430"/>
              <a:ext cx="467990" cy="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左中かっこ 11">
              <a:extLst>
                <a:ext uri="{FF2B5EF4-FFF2-40B4-BE49-F238E27FC236}">
                  <a16:creationId xmlns:a16="http://schemas.microsoft.com/office/drawing/2014/main" id="{643490EB-5CC3-45D8-BA7F-A95A22A7C9A7}"/>
                </a:ext>
              </a:extLst>
            </p:cNvPr>
            <p:cNvSpPr/>
            <p:nvPr/>
          </p:nvSpPr>
          <p:spPr>
            <a:xfrm rot="5400000">
              <a:off x="3733699" y="-101053"/>
              <a:ext cx="604880" cy="5023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62AA0F0B-2C8A-41F8-BFCD-6A6034CE030F}"/>
                </a:ext>
              </a:extLst>
            </p:cNvPr>
            <p:cNvSpPr txBox="1"/>
            <p:nvPr/>
          </p:nvSpPr>
          <p:spPr>
            <a:xfrm>
              <a:off x="2957035" y="1706709"/>
              <a:ext cx="2158205" cy="384994"/>
            </a:xfrm>
            <a:prstGeom prst="rect">
              <a:avLst/>
            </a:prstGeom>
            <a:noFill/>
          </p:spPr>
          <p:txBody>
            <a:bodyPr wrap="square" rtlCol="0">
              <a:spAutoFit/>
            </a:bodyPr>
            <a:lstStyle/>
            <a:p>
              <a:pPr algn="ctr"/>
              <a:r>
                <a:rPr kumimoji="1" lang="en-US" altLang="ja-JP" sz="2400" dirty="0"/>
                <a:t>N – 1 </a:t>
              </a:r>
              <a:r>
                <a:rPr kumimoji="1" lang="ja-JP" altLang="en-US" sz="2400" dirty="0"/>
                <a:t>個の入力</a:t>
              </a:r>
            </a:p>
          </p:txBody>
        </p:sp>
        <p:sp>
          <p:nvSpPr>
            <p:cNvPr id="46" name="テキスト ボックス 45">
              <a:extLst>
                <a:ext uri="{FF2B5EF4-FFF2-40B4-BE49-F238E27FC236}">
                  <a16:creationId xmlns:a16="http://schemas.microsoft.com/office/drawing/2014/main" id="{3786B94A-2FC0-4466-A709-697BFBA000E7}"/>
                </a:ext>
              </a:extLst>
            </p:cNvPr>
            <p:cNvSpPr txBox="1"/>
            <p:nvPr/>
          </p:nvSpPr>
          <p:spPr>
            <a:xfrm>
              <a:off x="6438172" y="1706709"/>
              <a:ext cx="1554456" cy="384994"/>
            </a:xfrm>
            <a:prstGeom prst="rect">
              <a:avLst/>
            </a:prstGeom>
            <a:noFill/>
          </p:spPr>
          <p:txBody>
            <a:bodyPr wrap="square" rtlCol="0">
              <a:spAutoFit/>
            </a:bodyPr>
            <a:lstStyle/>
            <a:p>
              <a:pPr algn="ctr"/>
              <a:r>
                <a:rPr kumimoji="1" lang="ja-JP" altLang="en-US" sz="2400" dirty="0"/>
                <a:t>末尾の入力</a:t>
              </a:r>
            </a:p>
          </p:txBody>
        </p:sp>
      </p:grpSp>
      <p:sp>
        <p:nvSpPr>
          <p:cNvPr id="4" name="テキスト ボックス 3">
            <a:extLst>
              <a:ext uri="{FF2B5EF4-FFF2-40B4-BE49-F238E27FC236}">
                <a16:creationId xmlns:a16="http://schemas.microsoft.com/office/drawing/2014/main" id="{59708367-BC3F-48A4-BAF0-B976996B534E}"/>
              </a:ext>
            </a:extLst>
          </p:cNvPr>
          <p:cNvSpPr txBox="1"/>
          <p:nvPr/>
        </p:nvSpPr>
        <p:spPr>
          <a:xfrm>
            <a:off x="3323891" y="5909576"/>
            <a:ext cx="4180151" cy="461665"/>
          </a:xfrm>
          <a:prstGeom prst="rect">
            <a:avLst/>
          </a:prstGeom>
          <a:noFill/>
        </p:spPr>
        <p:txBody>
          <a:bodyPr wrap="square" rtlCol="0">
            <a:spAutoFit/>
          </a:bodyPr>
          <a:lstStyle/>
          <a:p>
            <a:r>
              <a:rPr kumimoji="1" lang="ja-JP" altLang="en-US" sz="2400" dirty="0"/>
              <a:t>実験 </a:t>
            </a:r>
            <a:r>
              <a:rPr kumimoji="1" lang="en-US" altLang="ja-JP" sz="2400" dirty="0"/>
              <a:t>1 </a:t>
            </a:r>
            <a:r>
              <a:rPr kumimoji="1" lang="ja-JP" altLang="en-US" sz="2400" dirty="0"/>
              <a:t>とのデータ数は一致</a:t>
            </a:r>
          </a:p>
        </p:txBody>
      </p:sp>
      <p:sp>
        <p:nvSpPr>
          <p:cNvPr id="17" name="左中かっこ 16">
            <a:extLst>
              <a:ext uri="{FF2B5EF4-FFF2-40B4-BE49-F238E27FC236}">
                <a16:creationId xmlns:a16="http://schemas.microsoft.com/office/drawing/2014/main" id="{D3392858-EB63-47B3-8B00-B2C9E903B382}"/>
              </a:ext>
            </a:extLst>
          </p:cNvPr>
          <p:cNvSpPr/>
          <p:nvPr/>
        </p:nvSpPr>
        <p:spPr>
          <a:xfrm rot="16200000">
            <a:off x="3540320" y="1731067"/>
            <a:ext cx="725342" cy="4612526"/>
          </a:xfrm>
          <a:prstGeom prst="leftBrace">
            <a:avLst/>
          </a:prstGeom>
          <a:ln>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6C38FDF-08FE-4043-B13E-FA5DCDA578A6}"/>
              </a:ext>
            </a:extLst>
          </p:cNvPr>
          <p:cNvSpPr txBox="1"/>
          <p:nvPr/>
        </p:nvSpPr>
        <p:spPr>
          <a:xfrm>
            <a:off x="2920399" y="4400001"/>
            <a:ext cx="1965183" cy="400110"/>
          </a:xfrm>
          <a:prstGeom prst="rect">
            <a:avLst/>
          </a:prstGeom>
          <a:noFill/>
        </p:spPr>
        <p:txBody>
          <a:bodyPr wrap="square" rtlCol="0">
            <a:spAutoFit/>
          </a:bodyPr>
          <a:lstStyle/>
          <a:p>
            <a:pPr algn="ctr"/>
            <a:r>
              <a:rPr kumimoji="1" lang="ja-JP" altLang="en-US" sz="2000" dirty="0"/>
              <a:t>オリジナルのみ</a:t>
            </a:r>
          </a:p>
        </p:txBody>
      </p:sp>
      <p:sp>
        <p:nvSpPr>
          <p:cNvPr id="20" name="左中かっこ 19">
            <a:extLst>
              <a:ext uri="{FF2B5EF4-FFF2-40B4-BE49-F238E27FC236}">
                <a16:creationId xmlns:a16="http://schemas.microsoft.com/office/drawing/2014/main" id="{40A74781-4583-4FF8-8AF3-EECF07C5F05C}"/>
              </a:ext>
            </a:extLst>
          </p:cNvPr>
          <p:cNvSpPr/>
          <p:nvPr/>
        </p:nvSpPr>
        <p:spPr>
          <a:xfrm rot="5400000">
            <a:off x="7299081" y="2271307"/>
            <a:ext cx="725342" cy="1089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3023891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a:t>
            </a:r>
          </a:p>
        </p:txBody>
      </p:sp>
      <p:graphicFrame>
        <p:nvGraphicFramePr>
          <p:cNvPr id="4" name="コンテンツ プレースホルダー 3">
            <a:extLst>
              <a:ext uri="{FF2B5EF4-FFF2-40B4-BE49-F238E27FC236}">
                <a16:creationId xmlns:a16="http://schemas.microsoft.com/office/drawing/2014/main" id="{AF4DE3B4-15EB-4840-8698-C00F6448F816}"/>
              </a:ext>
            </a:extLst>
          </p:cNvPr>
          <p:cNvGraphicFramePr>
            <a:graphicFrameLocks noGrp="1"/>
          </p:cNvGraphicFramePr>
          <p:nvPr>
            <p:ph idx="1"/>
            <p:extLst>
              <p:ext uri="{D42A27DB-BD31-4B8C-83A1-F6EECF244321}">
                <p14:modId xmlns:p14="http://schemas.microsoft.com/office/powerpoint/2010/main" val="264783789"/>
              </p:ext>
            </p:extLst>
          </p:nvPr>
        </p:nvGraphicFramePr>
        <p:xfrm>
          <a:off x="325925" y="1740133"/>
          <a:ext cx="8489770" cy="3433387"/>
        </p:xfrm>
        <a:graphic>
          <a:graphicData uri="http://schemas.openxmlformats.org/drawingml/2006/table">
            <a:tbl>
              <a:tblPr firstRow="1" bandRow="1">
                <a:tableStyleId>{BDBED569-4797-4DF1-A0F4-6AAB3CD982D8}</a:tableStyleId>
              </a:tblPr>
              <a:tblGrid>
                <a:gridCol w="1332935">
                  <a:extLst>
                    <a:ext uri="{9D8B030D-6E8A-4147-A177-3AD203B41FA5}">
                      <a16:colId xmlns:a16="http://schemas.microsoft.com/office/drawing/2014/main" val="3936344299"/>
                    </a:ext>
                  </a:extLst>
                </a:gridCol>
                <a:gridCol w="1871998">
                  <a:extLst>
                    <a:ext uri="{9D8B030D-6E8A-4147-A177-3AD203B41FA5}">
                      <a16:colId xmlns:a16="http://schemas.microsoft.com/office/drawing/2014/main" val="2269149009"/>
                    </a:ext>
                  </a:extLst>
                </a:gridCol>
                <a:gridCol w="1072207">
                  <a:extLst>
                    <a:ext uri="{9D8B030D-6E8A-4147-A177-3AD203B41FA5}">
                      <a16:colId xmlns:a16="http://schemas.microsoft.com/office/drawing/2014/main" val="1337426461"/>
                    </a:ext>
                  </a:extLst>
                </a:gridCol>
                <a:gridCol w="1054600">
                  <a:extLst>
                    <a:ext uri="{9D8B030D-6E8A-4147-A177-3AD203B41FA5}">
                      <a16:colId xmlns:a16="http://schemas.microsoft.com/office/drawing/2014/main" val="4000459840"/>
                    </a:ext>
                  </a:extLst>
                </a:gridCol>
                <a:gridCol w="1072236">
                  <a:extLst>
                    <a:ext uri="{9D8B030D-6E8A-4147-A177-3AD203B41FA5}">
                      <a16:colId xmlns:a16="http://schemas.microsoft.com/office/drawing/2014/main" val="3312746442"/>
                    </a:ext>
                  </a:extLst>
                </a:gridCol>
                <a:gridCol w="1089785">
                  <a:extLst>
                    <a:ext uri="{9D8B030D-6E8A-4147-A177-3AD203B41FA5}">
                      <a16:colId xmlns:a16="http://schemas.microsoft.com/office/drawing/2014/main" val="610004598"/>
                    </a:ext>
                  </a:extLst>
                </a:gridCol>
                <a:gridCol w="996009">
                  <a:extLst>
                    <a:ext uri="{9D8B030D-6E8A-4147-A177-3AD203B41FA5}">
                      <a16:colId xmlns:a16="http://schemas.microsoft.com/office/drawing/2014/main" val="3066627957"/>
                    </a:ext>
                  </a:extLst>
                </a:gridCol>
              </a:tblGrid>
              <a:tr h="461587">
                <a:tc>
                  <a:txBody>
                    <a:bodyPr/>
                    <a:lstStyle/>
                    <a:p>
                      <a:endParaRPr kumimoji="1" lang="ja-JP" altLang="en-US" sz="1600" dirty="0"/>
                    </a:p>
                  </a:txBody>
                  <a:tcPr marL="68580" marR="68580" marT="34290" marB="34290"/>
                </a:tc>
                <a:tc>
                  <a:txBody>
                    <a:bodyPr/>
                    <a:lstStyle/>
                    <a:p>
                      <a:pPr algn="ctr"/>
                      <a:r>
                        <a:rPr kumimoji="1" lang="ja-JP" altLang="en-US" sz="1600" dirty="0"/>
                        <a:t>ラベル</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dirty="0"/>
                        <a:t>ギャグ</a:t>
                      </a:r>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ja-JP" altLang="en-US" sz="1600" dirty="0"/>
                        <a:t>少女漫画</a:t>
                      </a:r>
                    </a:p>
                  </a:txBody>
                  <a:tcPr marL="68580" marR="68580" marT="34290" marB="34290" anchor="ctr"/>
                </a:tc>
                <a:tc>
                  <a:txBody>
                    <a:bodyPr/>
                    <a:lstStyle/>
                    <a:p>
                      <a:pPr algn="ctr"/>
                      <a:r>
                        <a:rPr kumimoji="1" lang="ja-JP" altLang="en-US" sz="1600" dirty="0"/>
                        <a:t>少年漫画</a:t>
                      </a:r>
                    </a:p>
                  </a:txBody>
                  <a:tcPr marL="68580" marR="68580" marT="34290" marB="34290" anchor="ctr"/>
                </a:tc>
                <a:tc>
                  <a:txBody>
                    <a:bodyPr/>
                    <a:lstStyle/>
                    <a:p>
                      <a:pPr algn="ctr"/>
                      <a:r>
                        <a:rPr kumimoji="1" lang="ja-JP" altLang="en-US" sz="1600" dirty="0"/>
                        <a:t>青年漫画</a:t>
                      </a:r>
                    </a:p>
                  </a:txBody>
                  <a:tcPr marL="68580" marR="68580" marT="34290" marB="34290" anchor="ctr"/>
                </a:tc>
                <a:tc>
                  <a:txBody>
                    <a:bodyPr/>
                    <a:lstStyle/>
                    <a:p>
                      <a:pPr algn="ctr"/>
                      <a:r>
                        <a:rPr kumimoji="1" lang="ja-JP" altLang="en-US" sz="1600" dirty="0"/>
                        <a:t>萌え</a:t>
                      </a:r>
                    </a:p>
                  </a:txBody>
                  <a:tcPr marL="68580" marR="68580" marT="34290" marB="34290" anchor="ctr"/>
                </a:tc>
                <a:extLst>
                  <a:ext uri="{0D108BD9-81ED-4DB2-BD59-A6C34878D82A}">
                    <a16:rowId xmlns:a16="http://schemas.microsoft.com/office/drawing/2014/main" val="3375212211"/>
                  </a:ext>
                </a:extLst>
              </a:tr>
              <a:tr h="494289">
                <a:tc rowSpan="4">
                  <a:txBody>
                    <a:bodyPr/>
                    <a:lstStyle/>
                    <a:p>
                      <a:pPr algn="ctr"/>
                      <a:r>
                        <a:rPr kumimoji="1" lang="ja-JP" altLang="en-US" sz="2800" dirty="0"/>
                        <a:t>訓練 </a:t>
                      </a:r>
                      <a:endParaRPr kumimoji="1" lang="en-US" altLang="ja-JP" sz="2800" dirty="0"/>
                    </a:p>
                    <a:p>
                      <a:pPr algn="ctr"/>
                      <a:r>
                        <a:rPr kumimoji="1" lang="en-US" altLang="ja-JP" sz="2800" dirty="0"/>
                        <a:t>+ </a:t>
                      </a:r>
                    </a:p>
                    <a:p>
                      <a:pPr algn="ctr"/>
                      <a:r>
                        <a:rPr kumimoji="1" lang="ja-JP" altLang="en-US" sz="2800" dirty="0"/>
                        <a:t>検証</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ja-JP" altLang="en-US" sz="1800" b="1" u="none" dirty="0"/>
                        <a:t>喜楽</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15</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39</a:t>
                      </a:r>
                      <a:endParaRPr kumimoji="1" lang="ja-JP" altLang="en-US" sz="2800" dirty="0"/>
                    </a:p>
                  </a:txBody>
                  <a:tcPr marL="68580" marR="68580" marT="34290" marB="34290" anchor="ctr"/>
                </a:tc>
                <a:tc>
                  <a:txBody>
                    <a:bodyPr/>
                    <a:lstStyle/>
                    <a:p>
                      <a:pPr algn="ctr"/>
                      <a:r>
                        <a:rPr kumimoji="1" lang="en-US" altLang="ja-JP" sz="2800" dirty="0"/>
                        <a:t>15</a:t>
                      </a:r>
                      <a:endParaRPr kumimoji="1" lang="ja-JP" altLang="en-US" sz="2800" dirty="0"/>
                    </a:p>
                  </a:txBody>
                  <a:tcPr marL="68580" marR="68580" marT="34290" marB="34290" anchor="ctr"/>
                </a:tc>
                <a:tc>
                  <a:txBody>
                    <a:bodyPr/>
                    <a:lstStyle/>
                    <a:p>
                      <a:pPr algn="ctr"/>
                      <a:r>
                        <a:rPr kumimoji="1" lang="en-US" altLang="ja-JP" sz="2800" dirty="0"/>
                        <a:t>18</a:t>
                      </a:r>
                      <a:endParaRPr kumimoji="1" lang="ja-JP" altLang="en-US" sz="2800" dirty="0"/>
                    </a:p>
                  </a:txBody>
                  <a:tcPr marL="68580" marR="68580" marT="34290" marB="34290" anchor="ctr"/>
                </a:tc>
                <a:tc>
                  <a:txBody>
                    <a:bodyPr/>
                    <a:lstStyle/>
                    <a:p>
                      <a:pPr algn="ctr"/>
                      <a:r>
                        <a:rPr kumimoji="1" lang="en-US" altLang="ja-JP" sz="2800" dirty="0"/>
                        <a:t>25</a:t>
                      </a:r>
                      <a:endParaRPr kumimoji="1" lang="ja-JP" altLang="en-US" sz="2800" dirty="0"/>
                    </a:p>
                  </a:txBody>
                  <a:tcPr marL="68580" marR="68580" marT="34290" marB="34290" anchor="ctr"/>
                </a:tc>
                <a:extLst>
                  <a:ext uri="{0D108BD9-81ED-4DB2-BD59-A6C34878D82A}">
                    <a16:rowId xmlns:a16="http://schemas.microsoft.com/office/drawing/2014/main" val="2257601576"/>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40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26</a:t>
                      </a:r>
                      <a:endParaRPr kumimoji="1" lang="ja-JP" altLang="en-US" sz="2800" dirty="0"/>
                    </a:p>
                  </a:txBody>
                  <a:tcPr marL="68580" marR="68580" marT="34290" marB="34290" anchor="ctr"/>
                </a:tc>
                <a:tc>
                  <a:txBody>
                    <a:bodyPr/>
                    <a:lstStyle/>
                    <a:p>
                      <a:pPr algn="ctr"/>
                      <a:r>
                        <a:rPr kumimoji="1" lang="en-US" altLang="ja-JP" sz="2800" dirty="0"/>
                        <a:t>45</a:t>
                      </a:r>
                      <a:endParaRPr kumimoji="1" lang="ja-JP" altLang="en-US" sz="2800" dirty="0"/>
                    </a:p>
                  </a:txBody>
                  <a:tcPr marL="68580" marR="68580" marT="34290" marB="34290" anchor="ctr"/>
                </a:tc>
                <a:tc>
                  <a:txBody>
                    <a:bodyPr/>
                    <a:lstStyle/>
                    <a:p>
                      <a:pPr algn="ctr"/>
                      <a:r>
                        <a:rPr kumimoji="1" lang="en-US" altLang="ja-JP" sz="2800" dirty="0"/>
                        <a:t>44</a:t>
                      </a:r>
                      <a:endParaRPr kumimoji="1" lang="ja-JP" altLang="en-US" sz="2800" dirty="0"/>
                    </a:p>
                  </a:txBody>
                  <a:tcPr marL="68580" marR="68580" marT="34290" marB="34290" anchor="ctr"/>
                </a:tc>
                <a:tc>
                  <a:txBody>
                    <a:bodyPr/>
                    <a:lstStyle/>
                    <a:p>
                      <a:pPr algn="ctr"/>
                      <a:r>
                        <a:rPr kumimoji="1" lang="en-US" altLang="ja-JP" sz="2800" dirty="0"/>
                        <a:t>35</a:t>
                      </a:r>
                      <a:endParaRPr kumimoji="1" lang="ja-JP" altLang="en-US" sz="2800" dirty="0"/>
                    </a:p>
                  </a:txBody>
                  <a:tcPr marL="68580" marR="68580" marT="34290" marB="34290" anchor="ctr"/>
                </a:tc>
                <a:extLst>
                  <a:ext uri="{0D108BD9-81ED-4DB2-BD59-A6C34878D82A}">
                    <a16:rowId xmlns:a16="http://schemas.microsoft.com/office/drawing/2014/main" val="961004988"/>
                  </a:ext>
                </a:extLst>
              </a:tr>
              <a:tr h="494289">
                <a:tc vMerge="1">
                  <a:txBody>
                    <a:bodyPr/>
                    <a:lstStyle/>
                    <a:p>
                      <a:endParaRPr kumimoji="1" lang="ja-JP" altLang="en-US" dirty="0"/>
                    </a:p>
                  </a:txBody>
                  <a:tcPr/>
                </a:tc>
                <a:tc>
                  <a:txBody>
                    <a:bodyPr/>
                    <a:lstStyle/>
                    <a:p>
                      <a:pPr algn="ctr"/>
                      <a:r>
                        <a:rPr kumimoji="1" lang="ja-JP" altLang="en-US" sz="1800" b="1" dirty="0"/>
                        <a:t>喜楽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b="1" dirty="0"/>
                        <a:t>1115</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b="1" dirty="0"/>
                        <a:t>2575</a:t>
                      </a:r>
                      <a:endParaRPr kumimoji="1" lang="ja-JP" altLang="en-US" sz="2800" b="1" dirty="0"/>
                    </a:p>
                  </a:txBody>
                  <a:tcPr marL="68580" marR="68580" marT="34290" marB="34290" anchor="ctr"/>
                </a:tc>
                <a:tc>
                  <a:txBody>
                    <a:bodyPr/>
                    <a:lstStyle/>
                    <a:p>
                      <a:pPr algn="ctr"/>
                      <a:r>
                        <a:rPr kumimoji="1" lang="en-US" altLang="ja-JP" sz="2800" b="1" dirty="0"/>
                        <a:t>940</a:t>
                      </a:r>
                      <a:endParaRPr kumimoji="1" lang="ja-JP" altLang="en-US" sz="2800" b="1" dirty="0"/>
                    </a:p>
                  </a:txBody>
                  <a:tcPr marL="68580" marR="68580" marT="34290" marB="34290" anchor="ctr"/>
                </a:tc>
                <a:tc>
                  <a:txBody>
                    <a:bodyPr/>
                    <a:lstStyle/>
                    <a:p>
                      <a:pPr algn="ctr"/>
                      <a:r>
                        <a:rPr kumimoji="1" lang="en-US" altLang="ja-JP" sz="2800" b="1" dirty="0"/>
                        <a:t>998</a:t>
                      </a:r>
                      <a:endParaRPr kumimoji="1" lang="ja-JP" altLang="en-US" sz="2800" b="1" dirty="0"/>
                    </a:p>
                  </a:txBody>
                  <a:tcPr marL="68580" marR="68580" marT="34290" marB="34290" anchor="ctr"/>
                </a:tc>
                <a:tc>
                  <a:txBody>
                    <a:bodyPr/>
                    <a:lstStyle/>
                    <a:p>
                      <a:pPr algn="ctr"/>
                      <a:r>
                        <a:rPr kumimoji="1" lang="en-US" altLang="ja-JP" sz="2800" b="1" dirty="0"/>
                        <a:t>1766</a:t>
                      </a:r>
                      <a:endParaRPr kumimoji="1" lang="ja-JP" altLang="en-US" sz="2800" b="1" dirty="0"/>
                    </a:p>
                  </a:txBody>
                  <a:tcPr marL="68580" marR="68580" marT="34290" marB="34290" anchor="ctr"/>
                </a:tc>
                <a:extLst>
                  <a:ext uri="{0D108BD9-81ED-4DB2-BD59-A6C34878D82A}">
                    <a16:rowId xmlns:a16="http://schemas.microsoft.com/office/drawing/2014/main" val="4272508518"/>
                  </a:ext>
                </a:extLst>
              </a:tr>
              <a:tr h="494289">
                <a:tc vMerge="1">
                  <a:txBody>
                    <a:bodyPr/>
                    <a:lstStyle/>
                    <a:p>
                      <a:endParaRPr kumimoji="1" lang="ja-JP" altLang="en-US" dirty="0"/>
                    </a:p>
                  </a:txBody>
                  <a:tcPr/>
                </a:tc>
                <a:tc>
                  <a:txBody>
                    <a:bodyPr/>
                    <a:lstStyle/>
                    <a:p>
                      <a:pPr algn="ctr"/>
                      <a:r>
                        <a:rPr kumimoji="1" lang="ja-JP" altLang="en-US" sz="1800" b="1" dirty="0"/>
                        <a:t>その他 </a:t>
                      </a:r>
                      <a:r>
                        <a:rPr kumimoji="1" lang="en-US" altLang="ja-JP" sz="1800" b="1" dirty="0"/>
                        <a:t>(</a:t>
                      </a:r>
                      <a:r>
                        <a:rPr kumimoji="1" lang="ja-JP" altLang="en-US" sz="1800" b="1" dirty="0"/>
                        <a:t>拡張後</a:t>
                      </a:r>
                      <a:r>
                        <a:rPr kumimoji="1" lang="en-US" altLang="ja-JP" sz="1800" b="1" dirty="0"/>
                        <a:t>)</a:t>
                      </a:r>
                      <a:endParaRPr kumimoji="1" lang="ja-JP" altLang="en-US" sz="180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2851</a:t>
                      </a:r>
                      <a:endParaRPr kumimoji="1" lang="ja-JP" altLang="en-US" sz="2800" b="1"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1391</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3076</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3145</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tc>
                  <a:txBody>
                    <a:bodyPr/>
                    <a:lstStyle/>
                    <a:p>
                      <a:pPr algn="ctr"/>
                      <a:r>
                        <a:rPr kumimoji="1" lang="en-US" altLang="ja-JP" sz="2800" b="1" dirty="0"/>
                        <a:t>2323</a:t>
                      </a:r>
                      <a:endParaRPr kumimoji="1" lang="ja-JP" altLang="en-US" sz="2800" b="1" dirty="0"/>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837576"/>
                  </a:ext>
                </a:extLst>
              </a:tr>
              <a:tr h="494289">
                <a:tc rowSpan="2">
                  <a:txBody>
                    <a:bodyPr/>
                    <a:lstStyle/>
                    <a:p>
                      <a:pPr algn="ctr"/>
                      <a:r>
                        <a:rPr kumimoji="1" lang="ja-JP" altLang="en-US" sz="2800" dirty="0"/>
                        <a:t>評価</a:t>
                      </a:r>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喜楽</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10</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2800" dirty="0"/>
                        <a:t>38</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14</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tc>
                  <a:txBody>
                    <a:bodyPr/>
                    <a:lstStyle/>
                    <a:p>
                      <a:pPr algn="ctr"/>
                      <a:r>
                        <a:rPr kumimoji="1" lang="en-US" altLang="ja-JP" sz="2800" dirty="0"/>
                        <a:t>22</a:t>
                      </a:r>
                      <a:endParaRPr kumimoji="1" lang="ja-JP" altLang="en-US" sz="2800" dirty="0"/>
                    </a:p>
                  </a:txBody>
                  <a:tcPr marL="68580" marR="68580" marT="34290" marB="342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69538360"/>
                  </a:ext>
                </a:extLst>
              </a:tr>
              <a:tr h="494289">
                <a:tc vMerge="1">
                  <a:txBody>
                    <a:bodyPr/>
                    <a:lstStyle/>
                    <a:p>
                      <a:endParaRPr kumimoji="1" lang="ja-JP" altLang="en-US" dirty="0"/>
                    </a:p>
                  </a:txBody>
                  <a:tcPr/>
                </a:tc>
                <a:tc>
                  <a:txBody>
                    <a:bodyPr/>
                    <a:lstStyle/>
                    <a:p>
                      <a:pPr algn="ctr"/>
                      <a:r>
                        <a:rPr kumimoji="1" lang="ja-JP" altLang="en-US" sz="1800" b="1" dirty="0"/>
                        <a:t>その他</a:t>
                      </a:r>
                    </a:p>
                  </a:txBody>
                  <a:tcPr marL="68580" marR="68580" marT="34290" marB="34290" anchor="ctr">
                    <a:lnR w="12700" cap="flat" cmpd="sng" algn="ctr">
                      <a:solidFill>
                        <a:schemeClr val="tx1"/>
                      </a:solidFill>
                      <a:prstDash val="solid"/>
                      <a:round/>
                      <a:headEnd type="none" w="med" len="med"/>
                      <a:tailEnd type="none" w="med" len="med"/>
                    </a:lnR>
                  </a:tcPr>
                </a:tc>
                <a:tc>
                  <a:txBody>
                    <a:bodyPr/>
                    <a:lstStyle/>
                    <a:p>
                      <a:pPr algn="ctr"/>
                      <a:r>
                        <a:rPr kumimoji="1" lang="en-US" altLang="ja-JP" sz="2800" dirty="0"/>
                        <a:t>56</a:t>
                      </a:r>
                      <a:endParaRPr kumimoji="1" lang="ja-JP" altLang="en-US" sz="2800" dirty="0"/>
                    </a:p>
                  </a:txBody>
                  <a:tcPr marL="68580" marR="68580" marT="34290" marB="34290" anchor="ctr">
                    <a:lnL w="12700" cap="flat" cmpd="sng" algn="ctr">
                      <a:solidFill>
                        <a:schemeClr val="tx1"/>
                      </a:solidFill>
                      <a:prstDash val="solid"/>
                      <a:round/>
                      <a:headEnd type="none" w="med" len="med"/>
                      <a:tailEnd type="none" w="med" len="med"/>
                    </a:lnL>
                  </a:tcPr>
                </a:tc>
                <a:tc>
                  <a:txBody>
                    <a:bodyPr/>
                    <a:lstStyle/>
                    <a:p>
                      <a:pPr algn="ctr"/>
                      <a:r>
                        <a:rPr kumimoji="1" lang="en-US" altLang="ja-JP" sz="2800" dirty="0"/>
                        <a:t>29</a:t>
                      </a:r>
                      <a:endParaRPr kumimoji="1" lang="ja-JP" altLang="en-US" sz="2800" dirty="0"/>
                    </a:p>
                  </a:txBody>
                  <a:tcPr marL="68580" marR="68580" marT="34290" marB="34290" anchor="ctr"/>
                </a:tc>
                <a:tc>
                  <a:txBody>
                    <a:bodyPr/>
                    <a:lstStyle/>
                    <a:p>
                      <a:pPr algn="ctr"/>
                      <a:r>
                        <a:rPr kumimoji="1" lang="en-US" altLang="ja-JP" sz="2800" dirty="0"/>
                        <a:t>52</a:t>
                      </a:r>
                      <a:endParaRPr kumimoji="1" lang="ja-JP" altLang="en-US" sz="2800" dirty="0"/>
                    </a:p>
                  </a:txBody>
                  <a:tcPr marL="68580" marR="68580" marT="34290" marB="34290" anchor="ctr"/>
                </a:tc>
                <a:tc>
                  <a:txBody>
                    <a:bodyPr/>
                    <a:lstStyle/>
                    <a:p>
                      <a:pPr algn="ctr"/>
                      <a:r>
                        <a:rPr kumimoji="1" lang="en-US" altLang="ja-JP" sz="2800" dirty="0"/>
                        <a:t>51</a:t>
                      </a:r>
                      <a:endParaRPr kumimoji="1" lang="ja-JP" altLang="en-US" sz="2800" dirty="0"/>
                    </a:p>
                  </a:txBody>
                  <a:tcPr marL="68580" marR="68580" marT="34290" marB="34290" anchor="ctr"/>
                </a:tc>
                <a:tc>
                  <a:txBody>
                    <a:bodyPr/>
                    <a:lstStyle/>
                    <a:p>
                      <a:pPr algn="ctr"/>
                      <a:r>
                        <a:rPr kumimoji="1" lang="en-US" altLang="ja-JP" sz="2800" dirty="0"/>
                        <a:t>42</a:t>
                      </a:r>
                      <a:endParaRPr kumimoji="1" lang="ja-JP" altLang="en-US" sz="2800" dirty="0"/>
                    </a:p>
                  </a:txBody>
                  <a:tcPr marL="68580" marR="68580" marT="34290" marB="34290" anchor="ctr"/>
                </a:tc>
                <a:extLst>
                  <a:ext uri="{0D108BD9-81ED-4DB2-BD59-A6C34878D82A}">
                    <a16:rowId xmlns:a16="http://schemas.microsoft.com/office/drawing/2014/main" val="192750888"/>
                  </a:ext>
                </a:extLst>
              </a:tr>
            </a:tbl>
          </a:graphicData>
        </a:graphic>
      </p:graphicFrame>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 name="テキスト ボックス 2">
            <a:extLst>
              <a:ext uri="{FF2B5EF4-FFF2-40B4-BE49-F238E27FC236}">
                <a16:creationId xmlns:a16="http://schemas.microsoft.com/office/drawing/2014/main" id="{34C264E5-0274-4597-A7A4-83649F09B94C}"/>
              </a:ext>
            </a:extLst>
          </p:cNvPr>
          <p:cNvSpPr txBox="1"/>
          <p:nvPr/>
        </p:nvSpPr>
        <p:spPr>
          <a:xfrm>
            <a:off x="1029903" y="5531929"/>
            <a:ext cx="7459870" cy="646331"/>
          </a:xfrm>
          <a:prstGeom prst="rect">
            <a:avLst/>
          </a:prstGeom>
          <a:noFill/>
        </p:spPr>
        <p:txBody>
          <a:bodyPr wrap="square" rtlCol="0">
            <a:spAutoFit/>
          </a:bodyPr>
          <a:lstStyle/>
          <a:p>
            <a:pPr algn="ctr"/>
            <a:r>
              <a:rPr kumimoji="1" lang="en-US" altLang="ja-JP" sz="2400" dirty="0"/>
              <a:t>Data</a:t>
            </a:r>
            <a:r>
              <a:rPr kumimoji="1" lang="ja-JP" altLang="en-US" sz="2400" dirty="0"/>
              <a:t> </a:t>
            </a:r>
            <a:r>
              <a:rPr kumimoji="1" lang="en-US" altLang="ja-JP" sz="2400" dirty="0"/>
              <a:t>Augmentation </a:t>
            </a:r>
            <a:r>
              <a:rPr kumimoji="1" lang="ja-JP" altLang="en-US" sz="2400" dirty="0"/>
              <a:t>によって</a:t>
            </a:r>
            <a:r>
              <a:rPr kumimoji="1" lang="ja-JP" altLang="en-US" sz="3600" dirty="0"/>
              <a:t>約 </a:t>
            </a:r>
            <a:r>
              <a:rPr kumimoji="1" lang="en-US" altLang="ja-JP" sz="3600" dirty="0"/>
              <a:t>65 </a:t>
            </a:r>
            <a:r>
              <a:rPr kumimoji="1" lang="ja-JP" altLang="en-US" sz="3600" dirty="0"/>
              <a:t>倍</a:t>
            </a:r>
            <a:endParaRPr kumimoji="1" lang="ja-JP" altLang="en-US" sz="2000" dirty="0"/>
          </a:p>
        </p:txBody>
      </p:sp>
      <p:sp>
        <p:nvSpPr>
          <p:cNvPr id="7" name="テキスト ボックス 6">
            <a:extLst>
              <a:ext uri="{FF2B5EF4-FFF2-40B4-BE49-F238E27FC236}">
                <a16:creationId xmlns:a16="http://schemas.microsoft.com/office/drawing/2014/main" id="{1D3B36EA-4266-4E81-BDDB-ACA74EC50771}"/>
              </a:ext>
            </a:extLst>
          </p:cNvPr>
          <p:cNvSpPr txBox="1"/>
          <p:nvPr/>
        </p:nvSpPr>
        <p:spPr>
          <a:xfrm>
            <a:off x="654227" y="5230313"/>
            <a:ext cx="7459870" cy="461665"/>
          </a:xfrm>
          <a:prstGeom prst="rect">
            <a:avLst/>
          </a:prstGeom>
          <a:noFill/>
        </p:spPr>
        <p:txBody>
          <a:bodyPr wrap="square" rtlCol="0">
            <a:spAutoFit/>
          </a:bodyPr>
          <a:lstStyle/>
          <a:p>
            <a:r>
              <a:rPr kumimoji="1" lang="ja-JP" altLang="en-US" sz="2400" dirty="0"/>
              <a:t>訓練 </a:t>
            </a:r>
            <a:r>
              <a:rPr kumimoji="1" lang="en-US" altLang="ja-JP" sz="2400" dirty="0"/>
              <a:t>+ </a:t>
            </a:r>
            <a:r>
              <a:rPr kumimoji="1" lang="ja-JP" altLang="en-US" sz="2400" dirty="0"/>
              <a:t>検証用データ</a:t>
            </a:r>
            <a:endParaRPr kumimoji="1" lang="ja-JP" altLang="en-US" sz="2000" dirty="0"/>
          </a:p>
        </p:txBody>
      </p:sp>
    </p:spTree>
    <p:extLst>
      <p:ext uri="{BB962C8B-B14F-4D97-AF65-F5344CB8AC3E}">
        <p14:creationId xmlns:p14="http://schemas.microsoft.com/office/powerpoint/2010/main" val="320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5.0 </m:t>
                                </m:r>
                                <m:r>
                                  <a:rPr kumimoji="1" lang="en-US" altLang="ja-JP" sz="2000" b="0" i="1" smtClean="0">
                                    <a:latin typeface="Cambria Math" panose="02040503050406030204" pitchFamily="18" charset="0"/>
                                    <a:ea typeface="Cambria Math" panose="02040503050406030204" pitchFamily="18" charset="0"/>
                                  </a:rPr>
                                  <m:t>× </m:t>
                                </m:r>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10</m:t>
                                    </m:r>
                                  </m:e>
                                  <m:sup>
                                    <m:r>
                                      <a:rPr kumimoji="1" lang="en-US" altLang="ja-JP" sz="2000" b="0" i="1" smtClean="0">
                                        <a:latin typeface="Cambria Math" panose="02040503050406030204" pitchFamily="18" charset="0"/>
                                        <a:ea typeface="Cambria Math" panose="02040503050406030204" pitchFamily="18" charset="0"/>
                                      </a:rPr>
                                      <m:t>−6</m:t>
                                    </m:r>
                                  </m:sup>
                                </m:sSup>
                              </m:oMath>
                            </m:oMathPara>
                          </a14:m>
                          <a:endParaRPr kumimoji="1" lang="ja-JP" altLang="en-US" sz="1800" dirty="0"/>
                        </a:p>
                      </a:txBody>
                      <a:tcPr marL="68580" marR="68580" marT="34290" marB="34290" anchor="ct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427054901"/>
                  </p:ext>
                </p:extLst>
              </p:nvPr>
            </p:nvGraphicFramePr>
            <p:xfrm>
              <a:off x="856060" y="1908830"/>
              <a:ext cx="3293844" cy="3529673"/>
            </p:xfrm>
            <a:graphic>
              <a:graphicData uri="http://schemas.openxmlformats.org/drawingml/2006/table">
                <a:tbl>
                  <a:tblPr firstRow="1" bandRow="1">
                    <a:tableStyleId>{BDBED569-4797-4DF1-A0F4-6AAB3CD982D8}</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実験１・２</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200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1800" dirty="0"/>
                            <a:t>初期学習率</a:t>
                          </a:r>
                        </a:p>
                      </a:txBody>
                      <a:tcPr marL="68580" marR="68580" marT="34290" marB="34290" anchor="ctr"/>
                    </a:tc>
                    <a:tc>
                      <a:txBody>
                        <a:bodyPr/>
                        <a:lstStyle/>
                        <a:p>
                          <a:endParaRPr lang="ja-JP"/>
                        </a:p>
                      </a:txBody>
                      <a:tcPr marL="68580" marR="68580" marT="34290" marB="34290" anchor="ctr">
                        <a:blipFill>
                          <a:blip r:embed="rId3"/>
                          <a:stretch>
                            <a:fillRect l="-100741" t="-424242" r="-1111" b="-374242"/>
                          </a:stretch>
                        </a:blipFill>
                      </a:tcPr>
                    </a:tc>
                    <a:extLst>
                      <a:ext uri="{0D108BD9-81ED-4DB2-BD59-A6C34878D82A}">
                        <a16:rowId xmlns:a16="http://schemas.microsoft.com/office/drawing/2014/main" val="20889970"/>
                      </a:ext>
                    </a:extLst>
                  </a:tr>
                  <a:tr h="727490">
                    <a:tc>
                      <a:txBody>
                        <a:bodyPr/>
                        <a:lstStyle/>
                        <a:p>
                          <a:pPr algn="ctr"/>
                          <a:r>
                            <a:rPr kumimoji="1" lang="ja-JP" altLang="en-US" sz="1600" b="1" dirty="0"/>
                            <a:t>学習率</a:t>
                          </a:r>
                          <a:endParaRPr kumimoji="1" lang="en-US" altLang="ja-JP" sz="1600" b="1" dirty="0"/>
                        </a:p>
                        <a:p>
                          <a:pPr algn="ctr"/>
                          <a:r>
                            <a:rPr kumimoji="1" lang="ja-JP" altLang="en-US" sz="1600" b="1" dirty="0"/>
                            <a:t>スケジューラー</a:t>
                          </a:r>
                        </a:p>
                      </a:txBody>
                      <a:tcPr marL="68580" marR="68580" marT="34290" marB="34290" anchor="ctr"/>
                    </a:tc>
                    <a:tc>
                      <a:txBody>
                        <a:bodyPr/>
                        <a:lstStyle/>
                        <a:p>
                          <a:pPr algn="ctr"/>
                          <a:r>
                            <a:rPr kumimoji="1" lang="en-US" altLang="ja-JP" sz="1800" dirty="0"/>
                            <a:t>Cosine</a:t>
                          </a:r>
                        </a:p>
                        <a:p>
                          <a:pPr algn="ctr"/>
                          <a:r>
                            <a:rPr kumimoji="1" lang="en-US" altLang="ja-JP" sz="1800" dirty="0" err="1"/>
                            <a:t>AnnealingLR</a:t>
                          </a:r>
                          <a:endParaRPr kumimoji="1" lang="ja-JP" altLang="en-US" sz="1800" dirty="0"/>
                        </a:p>
                      </a:txBody>
                      <a:tcPr marL="68580" marR="68580" marT="34290" marB="34290" anchor="ctr"/>
                    </a:tc>
                    <a:extLst>
                      <a:ext uri="{0D108BD9-81ED-4DB2-BD59-A6C34878D82A}">
                        <a16:rowId xmlns:a16="http://schemas.microsoft.com/office/drawing/2014/main" val="783106229"/>
                      </a:ext>
                    </a:extLst>
                  </a:tr>
                  <a:tr h="727490">
                    <a:tc>
                      <a:txBody>
                        <a:bodyPr/>
                        <a:lstStyle/>
                        <a:p>
                          <a:pPr algn="ctr"/>
                          <a:r>
                            <a:rPr kumimoji="1" lang="ja-JP" altLang="en-US" sz="1800" dirty="0"/>
                            <a:t>損失関数</a:t>
                          </a:r>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p:graphicFrame>
        <p:nvGraphicFramePr>
          <p:cNvPr id="7" name="表 6">
            <a:extLst>
              <a:ext uri="{FF2B5EF4-FFF2-40B4-BE49-F238E27FC236}">
                <a16:creationId xmlns:a16="http://schemas.microsoft.com/office/drawing/2014/main" id="{F8A9AD4E-590A-4B44-B427-AB6C9B4A240D}"/>
              </a:ext>
            </a:extLst>
          </p:cNvPr>
          <p:cNvGraphicFramePr>
            <a:graphicFrameLocks noGrp="1"/>
          </p:cNvGraphicFramePr>
          <p:nvPr>
            <p:extLst>
              <p:ext uri="{D42A27DB-BD31-4B8C-83A1-F6EECF244321}">
                <p14:modId xmlns:p14="http://schemas.microsoft.com/office/powerpoint/2010/main" val="2900942615"/>
              </p:ext>
            </p:extLst>
          </p:nvPr>
        </p:nvGraphicFramePr>
        <p:xfrm>
          <a:off x="4991714" y="1799645"/>
          <a:ext cx="3293844" cy="219456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実験１</a:t>
                      </a:r>
                      <a:r>
                        <a:rPr kumimoji="1" lang="en-US" altLang="ja-JP" sz="2100" dirty="0"/>
                        <a:t>] 3</a:t>
                      </a:r>
                      <a:r>
                        <a:rPr kumimoji="1" lang="ja-JP" altLang="en-US" sz="2100" dirty="0"/>
                        <a:t>層</a:t>
                      </a:r>
                      <a:r>
                        <a:rPr kumimoji="1" lang="en-US" altLang="ja-JP" sz="2100" dirty="0"/>
                        <a:t>MLP</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dirty="0"/>
                        <a:t>300</a:t>
                      </a:r>
                      <a:endParaRPr kumimoji="1" lang="ja-JP" altLang="en-US" sz="2000" b="1"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dirty="0"/>
                        <a:t>30</a:t>
                      </a:r>
                      <a:endParaRPr kumimoji="1" lang="ja-JP" altLang="en-US" sz="2000" b="1" dirty="0"/>
                    </a:p>
                  </a:txBody>
                  <a:tcPr marL="68580" marR="68580" marT="34290" marB="34290" anchor="ctr"/>
                </a:tc>
                <a:extLst>
                  <a:ext uri="{0D108BD9-81ED-4DB2-BD59-A6C34878D82A}">
                    <a16:rowId xmlns:a16="http://schemas.microsoft.com/office/drawing/2014/main" val="3505142670"/>
                  </a:ext>
                </a:extLst>
              </a:tr>
              <a:tr h="342900">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2000" b="1" dirty="0"/>
                        <a:t>2</a:t>
                      </a:r>
                      <a:endParaRPr kumimoji="1" lang="ja-JP" altLang="en-US" sz="2000" b="1" dirty="0"/>
                    </a:p>
                  </a:txBody>
                  <a:tcPr marL="68580" marR="68580" marT="34290" marB="34290" anchor="ctr"/>
                </a:tc>
                <a:extLst>
                  <a:ext uri="{0D108BD9-81ED-4DB2-BD59-A6C34878D82A}">
                    <a16:rowId xmlns:a16="http://schemas.microsoft.com/office/drawing/2014/main" val="113665957"/>
                  </a:ext>
                </a:extLst>
              </a:tr>
              <a:tr h="342900">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800"/>
                        <a:t>tanh </a:t>
                      </a:r>
                      <a:r>
                        <a:rPr kumimoji="1" lang="en-US" altLang="ja-JP" sz="1800" baseline="50000"/>
                        <a:t>*1</a:t>
                      </a:r>
                      <a:endParaRPr kumimoji="1" lang="en-US" altLang="ja-JP" sz="1800"/>
                    </a:p>
                  </a:txBody>
                  <a:tcPr marL="68580" marR="68580" marT="34290" marB="34290" anchor="ctr"/>
                </a:tc>
                <a:extLst>
                  <a:ext uri="{0D108BD9-81ED-4DB2-BD59-A6C34878D82A}">
                    <a16:rowId xmlns:a16="http://schemas.microsoft.com/office/drawing/2014/main" val="4139072511"/>
                  </a:ext>
                </a:extLst>
              </a:tr>
              <a:tr h="342900">
                <a:tc>
                  <a:txBody>
                    <a:bodyPr/>
                    <a:lstStyle/>
                    <a:p>
                      <a:pPr algn="ctr"/>
                      <a:r>
                        <a:rPr kumimoji="1" lang="ja-JP" altLang="en-US" sz="1600" b="1" dirty="0"/>
                        <a:t>ドロップアウト率</a:t>
                      </a:r>
                    </a:p>
                  </a:txBody>
                  <a:tcPr marL="68580" marR="68580" marT="34290" marB="34290" anchor="ctr"/>
                </a:tc>
                <a:tc>
                  <a:txBody>
                    <a:bodyPr/>
                    <a:lstStyle/>
                    <a:p>
                      <a:pPr algn="ctr"/>
                      <a:r>
                        <a:rPr kumimoji="1" lang="en-US" altLang="ja-JP" sz="1800" dirty="0"/>
                        <a:t>0.5</a:t>
                      </a:r>
                    </a:p>
                  </a:txBody>
                  <a:tcPr marL="68580" marR="68580" marT="34290" marB="34290" anchor="ctr"/>
                </a:tc>
                <a:extLst>
                  <a:ext uri="{0D108BD9-81ED-4DB2-BD59-A6C34878D82A}">
                    <a16:rowId xmlns:a16="http://schemas.microsoft.com/office/drawing/2014/main" val="1490093720"/>
                  </a:ext>
                </a:extLst>
              </a:tr>
            </a:tbl>
          </a:graphicData>
        </a:graphic>
      </p:graphicFrame>
      <p:sp>
        <p:nvSpPr>
          <p:cNvPr id="4" name="テキスト ボックス 3">
            <a:extLst>
              <a:ext uri="{FF2B5EF4-FFF2-40B4-BE49-F238E27FC236}">
                <a16:creationId xmlns:a16="http://schemas.microsoft.com/office/drawing/2014/main" id="{5D9E8430-006E-4538-980D-BA62B2CD7FC5}"/>
              </a:ext>
            </a:extLst>
          </p:cNvPr>
          <p:cNvSpPr txBox="1"/>
          <p:nvPr/>
        </p:nvSpPr>
        <p:spPr>
          <a:xfrm>
            <a:off x="6271115" y="4011952"/>
            <a:ext cx="2014445" cy="300082"/>
          </a:xfrm>
          <a:prstGeom prst="rect">
            <a:avLst/>
          </a:prstGeom>
          <a:noFill/>
        </p:spPr>
        <p:txBody>
          <a:bodyPr wrap="square" rtlCol="0">
            <a:spAutoFit/>
          </a:bodyPr>
          <a:lstStyle/>
          <a:p>
            <a:r>
              <a:rPr kumimoji="1" lang="en-US" altLang="ja-JP" sz="1350" dirty="0"/>
              <a:t>*1 </a:t>
            </a:r>
            <a:r>
              <a:rPr kumimoji="1" lang="ja-JP" altLang="en-US" sz="1350" dirty="0"/>
              <a:t>出力層では</a:t>
            </a:r>
            <a:r>
              <a:rPr kumimoji="1" lang="en-US" altLang="ja-JP" sz="1350" dirty="0" err="1"/>
              <a:t>softmax</a:t>
            </a:r>
            <a:endParaRPr kumimoji="1" lang="ja-JP" altLang="en-US" sz="1350" dirty="0"/>
          </a:p>
        </p:txBody>
      </p:sp>
      <p:graphicFrame>
        <p:nvGraphicFramePr>
          <p:cNvPr id="8" name="表 7">
            <a:extLst>
              <a:ext uri="{FF2B5EF4-FFF2-40B4-BE49-F238E27FC236}">
                <a16:creationId xmlns:a16="http://schemas.microsoft.com/office/drawing/2014/main" id="{E72E4203-1E33-41E4-9E64-2B83B90F254A}"/>
              </a:ext>
            </a:extLst>
          </p:cNvPr>
          <p:cNvGraphicFramePr>
            <a:graphicFrameLocks noGrp="1"/>
          </p:cNvGraphicFramePr>
          <p:nvPr>
            <p:extLst>
              <p:ext uri="{D42A27DB-BD31-4B8C-83A1-F6EECF244321}">
                <p14:modId xmlns:p14="http://schemas.microsoft.com/office/powerpoint/2010/main" val="1741575202"/>
              </p:ext>
            </p:extLst>
          </p:nvPr>
        </p:nvGraphicFramePr>
        <p:xfrm>
          <a:off x="4991714" y="4364083"/>
          <a:ext cx="3293844" cy="1135380"/>
        </p:xfrm>
        <a:graphic>
          <a:graphicData uri="http://schemas.openxmlformats.org/drawingml/2006/table">
            <a:tbl>
              <a:tblPr firstRow="1" bandRow="1">
                <a:tableStyleId>{BDBED569-4797-4DF1-A0F4-6AAB3CD982D8}</a:tableStyleId>
              </a:tblPr>
              <a:tblGrid>
                <a:gridCol w="1799703">
                  <a:extLst>
                    <a:ext uri="{9D8B030D-6E8A-4147-A177-3AD203B41FA5}">
                      <a16:colId xmlns:a16="http://schemas.microsoft.com/office/drawing/2014/main" val="498377033"/>
                    </a:ext>
                  </a:extLst>
                </a:gridCol>
                <a:gridCol w="1494141">
                  <a:extLst>
                    <a:ext uri="{9D8B030D-6E8A-4147-A177-3AD203B41FA5}">
                      <a16:colId xmlns:a16="http://schemas.microsoft.com/office/drawing/2014/main" val="3842990007"/>
                    </a:ext>
                  </a:extLst>
                </a:gridCol>
              </a:tblGrid>
              <a:tr h="388620">
                <a:tc gridSpan="2">
                  <a:txBody>
                    <a:bodyPr/>
                    <a:lstStyle/>
                    <a:p>
                      <a:pPr algn="ctr"/>
                      <a:r>
                        <a:rPr kumimoji="1" lang="en-US" altLang="ja-JP" sz="2100" dirty="0"/>
                        <a:t>[</a:t>
                      </a:r>
                      <a:r>
                        <a:rPr kumimoji="1" lang="ja-JP" altLang="en-US" sz="2100" dirty="0"/>
                        <a:t>実験２</a:t>
                      </a:r>
                      <a:r>
                        <a:rPr kumimoji="1" lang="en-US" altLang="ja-JP" sz="2100" dirty="0"/>
                        <a:t>] LSTM</a:t>
                      </a:r>
                      <a:endParaRPr kumimoji="1" lang="ja-JP" altLang="en-US" sz="21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342900">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030559066"/>
                  </a:ext>
                </a:extLst>
              </a:tr>
              <a:tr h="342900">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2000" b="1" i="0" dirty="0"/>
                        <a:t>300</a:t>
                      </a:r>
                      <a:endParaRPr kumimoji="1" lang="ja-JP" altLang="en-US" sz="2000" b="1" i="0" dirty="0"/>
                    </a:p>
                  </a:txBody>
                  <a:tcPr marL="68580" marR="68580" marT="34290" marB="34290" anchor="ctr"/>
                </a:tc>
                <a:extLst>
                  <a:ext uri="{0D108BD9-81ED-4DB2-BD59-A6C34878D82A}">
                    <a16:rowId xmlns:a16="http://schemas.microsoft.com/office/drawing/2014/main" val="3505142670"/>
                  </a:ext>
                </a:extLst>
              </a:tr>
            </a:tbl>
          </a:graphicData>
        </a:graphic>
      </p:graphicFrame>
    </p:spTree>
    <p:extLst>
      <p:ext uri="{BB962C8B-B14F-4D97-AF65-F5344CB8AC3E}">
        <p14:creationId xmlns:p14="http://schemas.microsoft.com/office/powerpoint/2010/main" val="182525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パラメータ</a:t>
            </a:r>
          </a:p>
        </p:txBody>
      </p:sp>
      <p:sp>
        <p:nvSpPr>
          <p:cNvPr id="3" name="テキスト ボックス 2">
            <a:extLst>
              <a:ext uri="{FF2B5EF4-FFF2-40B4-BE49-F238E27FC236}">
                <a16:creationId xmlns:a16="http://schemas.microsoft.com/office/drawing/2014/main" id="{AF36D5BE-FE49-45CE-8BBC-0E5CAF549DDD}"/>
              </a:ext>
            </a:extLst>
          </p:cNvPr>
          <p:cNvSpPr txBox="1"/>
          <p:nvPr/>
        </p:nvSpPr>
        <p:spPr>
          <a:xfrm>
            <a:off x="1088967" y="2069869"/>
            <a:ext cx="7040880" cy="2492990"/>
          </a:xfrm>
          <a:prstGeom prst="rect">
            <a:avLst/>
          </a:prstGeom>
          <a:noFill/>
        </p:spPr>
        <p:txBody>
          <a:bodyPr wrap="square" rtlCol="0">
            <a:spAutoFit/>
          </a:bodyPr>
          <a:lstStyle/>
          <a:p>
            <a:r>
              <a:rPr kumimoji="1" lang="ja-JP" altLang="en-US" sz="3600" dirty="0"/>
              <a:t>クラス重み</a:t>
            </a:r>
            <a:endParaRPr kumimoji="1" lang="en-US" altLang="ja-JP" sz="3600" dirty="0"/>
          </a:p>
          <a:p>
            <a:endParaRPr kumimoji="1" lang="en-US" altLang="ja-JP" sz="2000" dirty="0"/>
          </a:p>
          <a:p>
            <a:r>
              <a:rPr kumimoji="1" lang="ja-JP" altLang="en-US" sz="2000" dirty="0"/>
              <a:t>多くのタッチにおいて</a:t>
            </a:r>
            <a:r>
              <a:rPr kumimoji="1" lang="en-US" altLang="ja-JP" sz="2000" dirty="0"/>
              <a:t>,</a:t>
            </a:r>
          </a:p>
          <a:p>
            <a:r>
              <a:rPr kumimoji="1" lang="ja-JP" altLang="en-US" sz="2000" dirty="0"/>
              <a:t>正例は負例に対してデータ数が非常に少ない不均衡データ</a:t>
            </a:r>
            <a:endParaRPr kumimoji="1" lang="en-US" altLang="ja-JP" sz="2000" dirty="0"/>
          </a:p>
          <a:p>
            <a:endParaRPr kumimoji="1" lang="en-US" altLang="ja-JP" sz="2000" dirty="0"/>
          </a:p>
          <a:p>
            <a:pPr marL="342900" indent="-342900">
              <a:buFont typeface="Symbol" panose="05050102010706020507" pitchFamily="18" charset="2"/>
              <a:buChar char="Þ"/>
            </a:pPr>
            <a:r>
              <a:rPr kumimoji="1" lang="ja-JP" altLang="en-US" sz="2000" dirty="0"/>
              <a:t>訓練用データにおける各ラベルのデータ数の逆数を</a:t>
            </a:r>
            <a:r>
              <a:rPr kumimoji="1" lang="en-US" altLang="ja-JP" sz="2000" dirty="0"/>
              <a:t>       </a:t>
            </a:r>
            <a:r>
              <a:rPr kumimoji="1" lang="ja-JP" altLang="en-US" sz="2000" dirty="0"/>
              <a:t>クラス重みとして設定</a:t>
            </a:r>
            <a:endParaRPr kumimoji="1" lang="en-US" altLang="ja-JP" sz="2000" dirty="0"/>
          </a:p>
        </p:txBody>
      </p:sp>
      <p:sp>
        <p:nvSpPr>
          <p:cNvPr id="9" name="スライド番号プレースホルダー 4">
            <a:extLst>
              <a:ext uri="{FF2B5EF4-FFF2-40B4-BE49-F238E27FC236}">
                <a16:creationId xmlns:a16="http://schemas.microsoft.com/office/drawing/2014/main" id="{180A757A-5D3D-4FFE-8BE4-C2E6F1417098}"/>
              </a:ext>
            </a:extLst>
          </p:cNvPr>
          <p:cNvSpPr>
            <a:spLocks noGrp="1"/>
          </p:cNvSpPr>
          <p:nvPr>
            <p:ph type="sldNum" sz="quarter" idx="12"/>
          </p:nvPr>
        </p:nvSpPr>
        <p:spPr>
          <a:xfrm>
            <a:off x="7144338" y="6178260"/>
            <a:ext cx="1186347" cy="365125"/>
          </a:xfrm>
        </p:spPr>
        <p:txBody>
          <a:bodyPr/>
          <a:lstStyle/>
          <a:p>
            <a:fld id="{84E5AB44-6C43-4864-84E5-D75B94A07FCF}" type="slidenum">
              <a:rPr kumimoji="1" lang="ja-JP" altLang="en-US" smtClean="0"/>
              <a:t>35</a:t>
            </a:fld>
            <a:endParaRPr kumimoji="1" lang="ja-JP" altLang="en-US" dirty="0"/>
          </a:p>
        </p:txBody>
      </p:sp>
    </p:spTree>
    <p:extLst>
      <p:ext uri="{BB962C8B-B14F-4D97-AF65-F5344CB8AC3E}">
        <p14:creationId xmlns:p14="http://schemas.microsoft.com/office/powerpoint/2010/main" val="3416545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b="1" dirty="0">
                <a:solidFill>
                  <a:srgbClr val="ED7D31"/>
                </a:solidFill>
              </a:rPr>
              <a:t>結果・考察</a:t>
            </a:r>
            <a:endParaRPr lang="en-US" altLang="ja-JP" sz="2400" b="1" dirty="0">
              <a:solidFill>
                <a:srgbClr val="ED7D31"/>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spTree>
    <p:extLst>
      <p:ext uri="{BB962C8B-B14F-4D97-AF65-F5344CB8AC3E}">
        <p14:creationId xmlns:p14="http://schemas.microsoft.com/office/powerpoint/2010/main" val="232784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a:t>
            </a:r>
            <a:endParaRPr lang="ja-JP" altLang="en-US" sz="4050" cap="none" dirty="0">
              <a:solidFill>
                <a:schemeClr val="tx1"/>
              </a:solidFill>
            </a:endParaRP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617069539"/>
              </p:ext>
            </p:extLst>
          </p:nvPr>
        </p:nvGraphicFramePr>
        <p:xfrm>
          <a:off x="2080230" y="1677277"/>
          <a:ext cx="4981161" cy="4022480"/>
        </p:xfrm>
        <a:graphic>
          <a:graphicData uri="http://schemas.openxmlformats.org/drawingml/2006/table">
            <a:tbl>
              <a:tblPr firstRow="1" lastRow="1" bandRow="1">
                <a:tableStyleId>{BDBED569-4797-4DF1-A0F4-6AAB3CD982D8}</a:tableStyleId>
              </a:tblPr>
              <a:tblGrid>
                <a:gridCol w="1943700">
                  <a:extLst>
                    <a:ext uri="{9D8B030D-6E8A-4147-A177-3AD203B41FA5}">
                      <a16:colId xmlns:a16="http://schemas.microsoft.com/office/drawing/2014/main" val="498377033"/>
                    </a:ext>
                  </a:extLst>
                </a:gridCol>
                <a:gridCol w="1012487">
                  <a:extLst>
                    <a:ext uri="{9D8B030D-6E8A-4147-A177-3AD203B41FA5}">
                      <a16:colId xmlns:a16="http://schemas.microsoft.com/office/drawing/2014/main" val="3744778616"/>
                    </a:ext>
                  </a:extLst>
                </a:gridCol>
                <a:gridCol w="1012487">
                  <a:extLst>
                    <a:ext uri="{9D8B030D-6E8A-4147-A177-3AD203B41FA5}">
                      <a16:colId xmlns:a16="http://schemas.microsoft.com/office/drawing/2014/main" val="275125406"/>
                    </a:ext>
                  </a:extLst>
                </a:gridCol>
                <a:gridCol w="1012487">
                  <a:extLst>
                    <a:ext uri="{9D8B030D-6E8A-4147-A177-3AD203B41FA5}">
                      <a16:colId xmlns:a16="http://schemas.microsoft.com/office/drawing/2014/main" val="2369696305"/>
                    </a:ext>
                  </a:extLst>
                </a:gridCol>
              </a:tblGrid>
              <a:tr h="605798">
                <a:tc rowSpan="2">
                  <a:txBody>
                    <a:bodyPr/>
                    <a:lstStyle/>
                    <a:p>
                      <a:pPr algn="ctr"/>
                      <a:r>
                        <a:rPr kumimoji="1" lang="ja-JP" altLang="en-US" sz="2100" dirty="0">
                          <a:solidFill>
                            <a:schemeClr val="tx1"/>
                          </a:solidFill>
                        </a:rPr>
                        <a:t>識別器</a:t>
                      </a: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6738">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r>
                        <a:rPr kumimoji="1" lang="en-US" altLang="ja-JP" sz="1800" b="1" baseline="50000" dirty="0">
                          <a:solidFill>
                            <a:schemeClr val="tx1"/>
                          </a:solidFill>
                        </a:rPr>
                        <a:t>*1</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r>
                        <a:rPr kumimoji="1" lang="en-US" altLang="ja-JP" sz="1800" b="1" baseline="50000" dirty="0">
                          <a:solidFill>
                            <a:schemeClr val="tx1"/>
                          </a:solidFill>
                        </a:rPr>
                        <a:t>*2</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9986">
                <a:tc>
                  <a:txBody>
                    <a:bodyPr/>
                    <a:lstStyle/>
                    <a:p>
                      <a:pPr algn="ctr"/>
                      <a:r>
                        <a:rPr kumimoji="1" lang="en-US" altLang="ja-JP" sz="2400" b="1" dirty="0"/>
                        <a:t>MLP</a:t>
                      </a:r>
                      <a:endParaRPr kumimoji="1" lang="ja-JP" altLang="en-US" sz="2400" b="1" dirty="0"/>
                    </a:p>
                  </a:txBody>
                  <a:tcPr marL="68580" marR="68580" marT="34290" marB="34290" anchor="ctr"/>
                </a:tc>
                <a:tc>
                  <a:txBody>
                    <a:bodyPr/>
                    <a:lstStyle/>
                    <a:p>
                      <a:pPr algn="ctr"/>
                      <a:r>
                        <a:rPr kumimoji="1" lang="en-US" altLang="ja-JP" sz="2000" u="none" dirty="0">
                          <a:solidFill>
                            <a:schemeClr val="tx1"/>
                          </a:solidFill>
                        </a:rPr>
                        <a:t>0.66</a:t>
                      </a:r>
                      <a:endParaRPr kumimoji="1" lang="ja-JP" altLang="en-US" sz="2000" u="none" dirty="0">
                        <a:solidFill>
                          <a:schemeClr val="tx1"/>
                        </a:solidFill>
                      </a:endParaRPr>
                    </a:p>
                  </a:txBody>
                  <a:tcPr marL="68580" marR="68580" marT="34290" marB="34290" anchor="ctr"/>
                </a:tc>
                <a:tc>
                  <a:txBody>
                    <a:bodyPr/>
                    <a:lstStyle/>
                    <a:p>
                      <a:pPr algn="ctr"/>
                      <a:r>
                        <a:rPr kumimoji="1" lang="en-US" altLang="ja-JP" sz="2000" b="1" u="none" dirty="0">
                          <a:solidFill>
                            <a:srgbClr val="F4B54B"/>
                          </a:solidFill>
                        </a:rPr>
                        <a:t>0.32</a:t>
                      </a:r>
                      <a:endParaRPr kumimoji="1" lang="ja-JP" altLang="en-US" sz="2000" b="1" u="none" dirty="0">
                        <a:solidFill>
                          <a:srgbClr val="F4B54B"/>
                        </a:solidFill>
                      </a:endParaRPr>
                    </a:p>
                  </a:txBody>
                  <a:tcPr marL="68580" marR="68580" marT="34290" marB="34290" anchor="ctr"/>
                </a:tc>
                <a:tc>
                  <a:txBody>
                    <a:bodyPr/>
                    <a:lstStyle/>
                    <a:p>
                      <a:pPr algn="ctr"/>
                      <a:r>
                        <a:rPr kumimoji="1" lang="en-US" altLang="ja-JP" sz="2000" b="1" u="none" dirty="0">
                          <a:solidFill>
                            <a:srgbClr val="F4B54B"/>
                          </a:solidFill>
                        </a:rPr>
                        <a:t>0.31</a:t>
                      </a:r>
                      <a:endParaRPr kumimoji="1" lang="ja-JP" altLang="en-US" sz="2000" b="1" u="none" dirty="0">
                        <a:solidFill>
                          <a:srgbClr val="F4B54B"/>
                        </a:solidFill>
                      </a:endParaRPr>
                    </a:p>
                  </a:txBody>
                  <a:tcPr marL="68580" marR="68580" marT="34290" marB="34290" anchor="ctr"/>
                </a:tc>
                <a:extLst>
                  <a:ext uri="{0D108BD9-81ED-4DB2-BD59-A6C34878D82A}">
                    <a16:rowId xmlns:a16="http://schemas.microsoft.com/office/drawing/2014/main" val="3030559066"/>
                  </a:ext>
                </a:extLst>
              </a:tr>
              <a:tr h="699986">
                <a:tc>
                  <a:txBody>
                    <a:bodyPr/>
                    <a:lstStyle/>
                    <a:p>
                      <a:pPr algn="ctr"/>
                      <a:r>
                        <a:rPr kumimoji="1" lang="en-US" altLang="ja-JP" sz="2400" b="1" dirty="0"/>
                        <a:t>SVM</a:t>
                      </a:r>
                      <a:endParaRPr kumimoji="1" lang="ja-JP" altLang="en-US" sz="2400" b="1" dirty="0"/>
                    </a:p>
                  </a:txBody>
                  <a:tcPr marL="68580" marR="68580" marT="34290" marB="34290" anchor="ctr"/>
                </a:tc>
                <a:tc>
                  <a:txBody>
                    <a:bodyPr/>
                    <a:lstStyle/>
                    <a:p>
                      <a:pPr algn="ctr"/>
                      <a:r>
                        <a:rPr kumimoji="1" lang="en-US" altLang="ja-JP" sz="2000" dirty="0">
                          <a:solidFill>
                            <a:schemeClr val="tx1"/>
                          </a:solidFill>
                        </a:rPr>
                        <a:t>0.65</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3505142670"/>
                  </a:ext>
                </a:extLst>
              </a:tr>
              <a:tr h="699986">
                <a:tc>
                  <a:txBody>
                    <a:bodyPr/>
                    <a:lstStyle/>
                    <a:p>
                      <a:pPr algn="ctr"/>
                      <a:r>
                        <a:rPr kumimoji="1" lang="en-US" altLang="ja-JP" sz="1800" b="1" dirty="0"/>
                        <a:t>Random Forest</a:t>
                      </a:r>
                      <a:endParaRPr kumimoji="1" lang="ja-JP" altLang="en-US" sz="1800" b="1" dirty="0"/>
                    </a:p>
                  </a:txBody>
                  <a:tcPr marL="68580" marR="68580" marT="34290" marB="34290" anchor="ctr"/>
                </a:tc>
                <a:tc>
                  <a:txBody>
                    <a:bodyPr/>
                    <a:lstStyle/>
                    <a:p>
                      <a:pPr algn="ctr"/>
                      <a:r>
                        <a:rPr kumimoji="1" lang="en-US" altLang="ja-JP" sz="2000" dirty="0">
                          <a:solidFill>
                            <a:schemeClr val="tx1"/>
                          </a:solidFill>
                        </a:rPr>
                        <a:t>0.67</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0.19</a:t>
                      </a:r>
                      <a:endParaRPr kumimoji="1" lang="ja-JP" altLang="en-US" sz="2000" dirty="0">
                        <a:solidFill>
                          <a:schemeClr val="tx1"/>
                        </a:solidFill>
                      </a:endParaRPr>
                    </a:p>
                  </a:txBody>
                  <a:tcPr marL="68580" marR="68580" marT="34290" marB="34290" anchor="ctr"/>
                </a:tc>
                <a:tc>
                  <a:txBody>
                    <a:bodyPr/>
                    <a:lstStyle/>
                    <a:p>
                      <a:pPr algn="ctr"/>
                      <a:r>
                        <a:rPr kumimoji="1" lang="en-US" altLang="ja-JP" sz="2000" dirty="0">
                          <a:solidFill>
                            <a:schemeClr val="tx1"/>
                          </a:solidFill>
                        </a:rPr>
                        <a:t>0.20</a:t>
                      </a:r>
                      <a:endParaRPr kumimoji="1" lang="ja-JP" altLang="en-US" sz="2000" dirty="0">
                        <a:solidFill>
                          <a:schemeClr val="tx1"/>
                        </a:solidFill>
                      </a:endParaRPr>
                    </a:p>
                  </a:txBody>
                  <a:tcPr marL="68580" marR="68580" marT="34290" marB="34290" anchor="ctr"/>
                </a:tc>
                <a:extLst>
                  <a:ext uri="{0D108BD9-81ED-4DB2-BD59-A6C34878D82A}">
                    <a16:rowId xmlns:a16="http://schemas.microsoft.com/office/drawing/2014/main" val="627953592"/>
                  </a:ext>
                </a:extLst>
              </a:tr>
              <a:tr h="699986">
                <a:tc>
                  <a:txBody>
                    <a:bodyPr/>
                    <a:lstStyle/>
                    <a:p>
                      <a:pPr algn="ctr"/>
                      <a:r>
                        <a:rPr kumimoji="1" lang="ja-JP" altLang="en-US" sz="2000" b="1" dirty="0"/>
                        <a:t>ベースライン</a:t>
                      </a:r>
                      <a:r>
                        <a:rPr kumimoji="1" lang="en-US" altLang="ja-JP" sz="2000" b="1" baseline="50000" dirty="0"/>
                        <a:t>*3</a:t>
                      </a:r>
                      <a:endParaRPr kumimoji="1" lang="ja-JP" altLang="en-US" sz="2000" b="1"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テキスト ボックス 7">
            <a:extLst>
              <a:ext uri="{FF2B5EF4-FFF2-40B4-BE49-F238E27FC236}">
                <a16:creationId xmlns:a16="http://schemas.microsoft.com/office/drawing/2014/main" id="{5C13EBB6-3479-4EDC-A528-183C12494713}"/>
              </a:ext>
            </a:extLst>
          </p:cNvPr>
          <p:cNvSpPr txBox="1"/>
          <p:nvPr/>
        </p:nvSpPr>
        <p:spPr>
          <a:xfrm>
            <a:off x="7061391" y="1677274"/>
            <a:ext cx="1836254" cy="3993401"/>
          </a:xfrm>
          <a:prstGeom prst="rect">
            <a:avLst/>
          </a:prstGeom>
          <a:noFill/>
        </p:spPr>
        <p:txBody>
          <a:bodyPr wrap="square" rtlCol="0">
            <a:spAutoFit/>
          </a:bodyPr>
          <a:lstStyle/>
          <a:p>
            <a:r>
              <a:rPr kumimoji="1" lang="en-US" altLang="ja-JP" sz="1600" b="1" dirty="0"/>
              <a:t>*1 </a:t>
            </a:r>
          </a:p>
          <a:p>
            <a:r>
              <a:rPr kumimoji="1" lang="en-US" altLang="ja-JP" sz="1600" b="1" dirty="0"/>
              <a:t>Recall: </a:t>
            </a:r>
          </a:p>
          <a:p>
            <a:endParaRPr kumimoji="1" lang="en-US" altLang="ja-JP" sz="1600" b="1" dirty="0"/>
          </a:p>
          <a:p>
            <a:r>
              <a:rPr kumimoji="1" lang="ja-JP" altLang="en-US" sz="1600" b="1" dirty="0"/>
              <a:t>正例の再現率</a:t>
            </a:r>
            <a:endParaRPr kumimoji="1" lang="en-US" altLang="ja-JP" sz="1600" b="1" dirty="0"/>
          </a:p>
          <a:p>
            <a:r>
              <a:rPr kumimoji="1" lang="en-US" altLang="ja-JP" sz="1600" b="1" dirty="0"/>
              <a:t>-------------------</a:t>
            </a:r>
          </a:p>
          <a:p>
            <a:r>
              <a:rPr kumimoji="1" lang="en-US" altLang="ja-JP" sz="1600" b="1" dirty="0"/>
              <a:t>*2 </a:t>
            </a:r>
          </a:p>
          <a:p>
            <a:r>
              <a:rPr kumimoji="1" lang="en-US" altLang="ja-JP" sz="1600" b="1" dirty="0"/>
              <a:t>F </a:t>
            </a:r>
            <a:r>
              <a:rPr kumimoji="1" lang="ja-JP" altLang="en-US" sz="1600" b="1" dirty="0"/>
              <a:t>値</a:t>
            </a:r>
            <a:r>
              <a:rPr kumimoji="1" lang="en-US" altLang="ja-JP" sz="1600" b="1" dirty="0"/>
              <a:t>: </a:t>
            </a:r>
          </a:p>
          <a:p>
            <a:endParaRPr kumimoji="1" lang="en-US" altLang="ja-JP" sz="1600" b="1" dirty="0"/>
          </a:p>
          <a:p>
            <a:r>
              <a:rPr kumimoji="1" lang="ja-JP" altLang="en-US" sz="1600" b="1" dirty="0"/>
              <a:t>正例の </a:t>
            </a:r>
            <a:r>
              <a:rPr kumimoji="1" lang="en-US" altLang="ja-JP" sz="1600" b="1" dirty="0"/>
              <a:t>F </a:t>
            </a:r>
            <a:r>
              <a:rPr kumimoji="1" lang="ja-JP" altLang="en-US" sz="1600" b="1" dirty="0"/>
              <a:t>値</a:t>
            </a:r>
            <a:endParaRPr kumimoji="1" lang="en-US" altLang="ja-JP" sz="1600" b="1" dirty="0"/>
          </a:p>
          <a:p>
            <a:r>
              <a:rPr kumimoji="1" lang="en-US" altLang="ja-JP" sz="1600" b="1" dirty="0"/>
              <a:t>-------------------</a:t>
            </a:r>
          </a:p>
          <a:p>
            <a:r>
              <a:rPr kumimoji="1" lang="en-US" altLang="ja-JP" sz="1600" b="1" dirty="0"/>
              <a:t>*3</a:t>
            </a:r>
          </a:p>
          <a:p>
            <a:r>
              <a:rPr kumimoji="1" lang="ja-JP" altLang="en-US" sz="1600" b="1" dirty="0"/>
              <a:t>ベースライン</a:t>
            </a:r>
            <a:r>
              <a:rPr kumimoji="1" lang="en-US" altLang="ja-JP" sz="1600" b="1" dirty="0"/>
              <a:t>:</a:t>
            </a:r>
          </a:p>
          <a:p>
            <a:endParaRPr kumimoji="1" lang="en-US" altLang="ja-JP" sz="1600" b="1" dirty="0"/>
          </a:p>
          <a:p>
            <a:r>
              <a:rPr kumimoji="1" lang="ja-JP" altLang="en-US" sz="1600" b="1" dirty="0"/>
              <a:t>すべての予測値が</a:t>
            </a:r>
            <a:endParaRPr kumimoji="1" lang="en-US" altLang="ja-JP" sz="1600" b="1" dirty="0"/>
          </a:p>
          <a:p>
            <a:r>
              <a:rPr kumimoji="1" lang="ja-JP" altLang="en-US" sz="1600" b="1" dirty="0"/>
              <a:t>負例の場合</a:t>
            </a:r>
          </a:p>
          <a:p>
            <a:endParaRPr kumimoji="1" lang="ja-JP" altLang="en-US" sz="1350" dirty="0"/>
          </a:p>
        </p:txBody>
      </p:sp>
    </p:spTree>
    <p:extLst>
      <p:ext uri="{BB962C8B-B14F-4D97-AF65-F5344CB8AC3E}">
        <p14:creationId xmlns:p14="http://schemas.microsoft.com/office/powerpoint/2010/main" val="214418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96939775"/>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448773881"/>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Tree>
    <p:extLst>
      <p:ext uri="{BB962C8B-B14F-4D97-AF65-F5344CB8AC3E}">
        <p14:creationId xmlns:p14="http://schemas.microsoft.com/office/powerpoint/2010/main" val="2157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2</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1579878192"/>
              </p:ext>
            </p:extLst>
          </p:nvPr>
        </p:nvGraphicFramePr>
        <p:xfrm>
          <a:off x="2104337" y="1677274"/>
          <a:ext cx="5040001" cy="3911277"/>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498377033"/>
                    </a:ext>
                  </a:extLst>
                </a:gridCol>
                <a:gridCol w="1024447">
                  <a:extLst>
                    <a:ext uri="{9D8B030D-6E8A-4147-A177-3AD203B41FA5}">
                      <a16:colId xmlns:a16="http://schemas.microsoft.com/office/drawing/2014/main" val="3744778616"/>
                    </a:ext>
                  </a:extLst>
                </a:gridCol>
                <a:gridCol w="1024447">
                  <a:extLst>
                    <a:ext uri="{9D8B030D-6E8A-4147-A177-3AD203B41FA5}">
                      <a16:colId xmlns:a16="http://schemas.microsoft.com/office/drawing/2014/main" val="275125406"/>
                    </a:ext>
                  </a:extLst>
                </a:gridCol>
                <a:gridCol w="1024447">
                  <a:extLst>
                    <a:ext uri="{9D8B030D-6E8A-4147-A177-3AD203B41FA5}">
                      <a16:colId xmlns:a16="http://schemas.microsoft.com/office/drawing/2014/main" val="2369696305"/>
                    </a:ext>
                  </a:extLst>
                </a:gridCol>
              </a:tblGrid>
              <a:tr h="436969">
                <a:tc rowSpan="2">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4860">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50490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extLst>
                  <a:ext uri="{0D108BD9-81ED-4DB2-BD59-A6C34878D82A}">
                    <a16:rowId xmlns:a16="http://schemas.microsoft.com/office/drawing/2014/main" val="3030559066"/>
                  </a:ext>
                </a:extLst>
              </a:tr>
              <a:tr h="50490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3505142670"/>
                  </a:ext>
                </a:extLst>
              </a:tr>
              <a:tr h="50490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extLst>
                  <a:ext uri="{0D108BD9-81ED-4DB2-BD59-A6C34878D82A}">
                    <a16:rowId xmlns:a16="http://schemas.microsoft.com/office/drawing/2014/main" val="627953592"/>
                  </a:ext>
                </a:extLst>
              </a:tr>
              <a:tr h="50490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extLst>
                  <a:ext uri="{0D108BD9-81ED-4DB2-BD59-A6C34878D82A}">
                    <a16:rowId xmlns:a16="http://schemas.microsoft.com/office/drawing/2014/main" val="1926235553"/>
                  </a:ext>
                </a:extLst>
              </a:tr>
              <a:tr h="504908">
                <a:tc>
                  <a:txBody>
                    <a:bodyPr/>
                    <a:lstStyle/>
                    <a:p>
                      <a:pPr algn="ctr"/>
                      <a:r>
                        <a:rPr kumimoji="1" lang="en-US" altLang="ja-JP" sz="2400" b="1" dirty="0"/>
                        <a:t>6</a:t>
                      </a:r>
                      <a:endParaRPr kumimoji="1" lang="ja-JP" altLang="en-US" sz="2400" b="1"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extLst>
                  <a:ext uri="{0D108BD9-81ED-4DB2-BD59-A6C34878D82A}">
                    <a16:rowId xmlns:a16="http://schemas.microsoft.com/office/drawing/2014/main" val="3131216685"/>
                  </a:ext>
                </a:extLst>
              </a:tr>
              <a:tr h="504908">
                <a:tc>
                  <a:txBody>
                    <a:bodyPr/>
                    <a:lstStyle/>
                    <a:p>
                      <a:pPr algn="ctr"/>
                      <a:r>
                        <a:rPr kumimoji="1" lang="ja-JP" altLang="en-US" sz="20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graphicFrame>
        <p:nvGraphicFramePr>
          <p:cNvPr id="3" name="表 2">
            <a:extLst>
              <a:ext uri="{FF2B5EF4-FFF2-40B4-BE49-F238E27FC236}">
                <a16:creationId xmlns:a16="http://schemas.microsoft.com/office/drawing/2014/main" id="{92D79497-DC3C-4267-9067-4F69D50D33F9}"/>
              </a:ext>
            </a:extLst>
          </p:cNvPr>
          <p:cNvGraphicFramePr>
            <a:graphicFrameLocks noGrp="1"/>
          </p:cNvGraphicFramePr>
          <p:nvPr>
            <p:extLst>
              <p:ext uri="{D42A27DB-BD31-4B8C-83A1-F6EECF244321}">
                <p14:modId xmlns:p14="http://schemas.microsoft.com/office/powerpoint/2010/main" val="3130030857"/>
              </p:ext>
            </p:extLst>
          </p:nvPr>
        </p:nvGraphicFramePr>
        <p:xfrm>
          <a:off x="2104336" y="5760911"/>
          <a:ext cx="5040001" cy="504908"/>
        </p:xfrm>
        <a:graphic>
          <a:graphicData uri="http://schemas.openxmlformats.org/drawingml/2006/table">
            <a:tbl>
              <a:tblPr firstRow="1" lastRow="1" bandRow="1">
                <a:tableStyleId>{BDBED569-4797-4DF1-A0F4-6AAB3CD982D8}</a:tableStyleId>
              </a:tblPr>
              <a:tblGrid>
                <a:gridCol w="1966660">
                  <a:extLst>
                    <a:ext uri="{9D8B030D-6E8A-4147-A177-3AD203B41FA5}">
                      <a16:colId xmlns:a16="http://schemas.microsoft.com/office/drawing/2014/main" val="2142602378"/>
                    </a:ext>
                  </a:extLst>
                </a:gridCol>
                <a:gridCol w="1024447">
                  <a:extLst>
                    <a:ext uri="{9D8B030D-6E8A-4147-A177-3AD203B41FA5}">
                      <a16:colId xmlns:a16="http://schemas.microsoft.com/office/drawing/2014/main" val="356037099"/>
                    </a:ext>
                  </a:extLst>
                </a:gridCol>
                <a:gridCol w="1024447">
                  <a:extLst>
                    <a:ext uri="{9D8B030D-6E8A-4147-A177-3AD203B41FA5}">
                      <a16:colId xmlns:a16="http://schemas.microsoft.com/office/drawing/2014/main" val="3340043367"/>
                    </a:ext>
                  </a:extLst>
                </a:gridCol>
                <a:gridCol w="1024447">
                  <a:extLst>
                    <a:ext uri="{9D8B030D-6E8A-4147-A177-3AD203B41FA5}">
                      <a16:colId xmlns:a16="http://schemas.microsoft.com/office/drawing/2014/main" val="1044553882"/>
                    </a:ext>
                  </a:extLst>
                </a:gridCol>
              </a:tblGrid>
              <a:tr h="504908">
                <a:tc>
                  <a:txBody>
                    <a:bodyPr/>
                    <a:lstStyle/>
                    <a:p>
                      <a:pPr algn="ctr"/>
                      <a:r>
                        <a:rPr kumimoji="1" lang="en-US" altLang="ja-JP" sz="2400" dirty="0"/>
                        <a:t>MLP</a:t>
                      </a:r>
                      <a:endParaRPr kumimoji="1" lang="ja-JP" altLang="en-US" sz="2400" dirty="0"/>
                    </a:p>
                  </a:txBody>
                  <a:tcPr marL="68580" marR="68580" marT="34290" marB="34290" anchor="ctr"/>
                </a:tc>
                <a:tc>
                  <a:txBody>
                    <a:bodyPr/>
                    <a:lstStyle/>
                    <a:p>
                      <a:pPr algn="ctr"/>
                      <a:r>
                        <a:rPr kumimoji="1" lang="en-US" altLang="ja-JP" sz="2000" b="0" u="none" dirty="0"/>
                        <a:t>0.66</a:t>
                      </a:r>
                      <a:endParaRPr kumimoji="1" lang="ja-JP" altLang="en-US" sz="2000" b="0" u="none" dirty="0"/>
                    </a:p>
                  </a:txBody>
                  <a:tcPr marL="68580" marR="68580" marT="34290" marB="34290" anchor="ctr"/>
                </a:tc>
                <a:tc>
                  <a:txBody>
                    <a:bodyPr/>
                    <a:lstStyle/>
                    <a:p>
                      <a:pPr algn="ctr"/>
                      <a:r>
                        <a:rPr kumimoji="1" lang="en-US" altLang="ja-JP" sz="2000" b="1" dirty="0">
                          <a:solidFill>
                            <a:srgbClr val="B7E7D6"/>
                          </a:solidFill>
                        </a:rPr>
                        <a:t>0.32</a:t>
                      </a:r>
                      <a:endParaRPr kumimoji="1" lang="ja-JP" altLang="en-US" sz="2000" b="1" dirty="0">
                        <a:solidFill>
                          <a:srgbClr val="B7E7D6"/>
                        </a:solidFill>
                      </a:endParaRPr>
                    </a:p>
                  </a:txBody>
                  <a:tcPr marL="68580" marR="68580" marT="34290" marB="34290" anchor="ctr"/>
                </a:tc>
                <a:tc>
                  <a:txBody>
                    <a:bodyPr/>
                    <a:lstStyle/>
                    <a:p>
                      <a:pPr algn="ctr"/>
                      <a:r>
                        <a:rPr kumimoji="1" lang="en-US" altLang="ja-JP" sz="2000" b="1" dirty="0">
                          <a:solidFill>
                            <a:schemeClr val="accent3">
                              <a:lumMod val="40000"/>
                              <a:lumOff val="60000"/>
                            </a:schemeClr>
                          </a:solidFill>
                        </a:rPr>
                        <a:t>0.31</a:t>
                      </a:r>
                      <a:endParaRPr kumimoji="1" lang="ja-JP" altLang="en-US" sz="2000" b="1" dirty="0">
                        <a:solidFill>
                          <a:schemeClr val="accent3">
                            <a:lumMod val="40000"/>
                            <a:lumOff val="60000"/>
                          </a:schemeClr>
                        </a:solidFill>
                      </a:endParaRPr>
                    </a:p>
                  </a:txBody>
                  <a:tcPr marL="68580" marR="68580" marT="34290" marB="34290" anchor="ctr"/>
                </a:tc>
                <a:extLst>
                  <a:ext uri="{0D108BD9-81ED-4DB2-BD59-A6C34878D82A}">
                    <a16:rowId xmlns:a16="http://schemas.microsoft.com/office/drawing/2014/main" val="3116483276"/>
                  </a:ext>
                </a:extLst>
              </a:tr>
            </a:tbl>
          </a:graphicData>
        </a:graphic>
      </p:graphicFrame>
      <p:sp>
        <p:nvSpPr>
          <p:cNvPr id="5" name="タイトル 1">
            <a:extLst>
              <a:ext uri="{FF2B5EF4-FFF2-40B4-BE49-F238E27FC236}">
                <a16:creationId xmlns:a16="http://schemas.microsoft.com/office/drawing/2014/main" id="{F0E7F651-4EAE-4D03-A2D9-AF5EAC785ED7}"/>
              </a:ext>
            </a:extLst>
          </p:cNvPr>
          <p:cNvSpPr txBox="1">
            <a:spLocks/>
          </p:cNvSpPr>
          <p:nvPr/>
        </p:nvSpPr>
        <p:spPr>
          <a:xfrm>
            <a:off x="955146" y="5603353"/>
            <a:ext cx="1149190" cy="820024"/>
          </a:xfrm>
          <a:prstGeom prst="rect">
            <a:avLst/>
          </a:prstGeom>
        </p:spPr>
        <p:txBody>
          <a:bodyPr vert="horz" lIns="68580" tIns="34290" rIns="68580" bIns="34290" rtlCol="0" anchor="ctr">
            <a:normAutofit/>
          </a:bodyPr>
          <a:lst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2400" cap="none" dirty="0">
                <a:solidFill>
                  <a:schemeClr val="tx1"/>
                </a:solidFill>
              </a:rPr>
              <a:t>実験</a:t>
            </a:r>
            <a:r>
              <a:rPr lang="en-US" altLang="ja-JP" sz="2400" cap="none" dirty="0">
                <a:solidFill>
                  <a:schemeClr val="tx1"/>
                </a:solidFill>
              </a:rPr>
              <a:t> 1</a:t>
            </a:r>
            <a:endParaRPr lang="ja-JP" altLang="en-US" sz="2400" cap="none" dirty="0">
              <a:solidFill>
                <a:schemeClr val="tx1"/>
              </a:solidFill>
            </a:endParaRPr>
          </a:p>
        </p:txBody>
      </p:sp>
      <p:sp>
        <p:nvSpPr>
          <p:cNvPr id="8" name="思考の吹き出し: 雲形 7">
            <a:extLst>
              <a:ext uri="{FF2B5EF4-FFF2-40B4-BE49-F238E27FC236}">
                <a16:creationId xmlns:a16="http://schemas.microsoft.com/office/drawing/2014/main" id="{13355E73-961D-45B8-B4D3-3093806CF527}"/>
              </a:ext>
            </a:extLst>
          </p:cNvPr>
          <p:cNvSpPr/>
          <p:nvPr/>
        </p:nvSpPr>
        <p:spPr>
          <a:xfrm>
            <a:off x="6661043" y="3046535"/>
            <a:ext cx="2321808" cy="1358916"/>
          </a:xfrm>
          <a:prstGeom prst="cloudCallout">
            <a:avLst>
              <a:gd name="adj1" fmla="val -38420"/>
              <a:gd name="adj2" fmla="val 79135"/>
            </a:avLst>
          </a:prstGeom>
          <a:solidFill>
            <a:schemeClr val="tx2">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B54B"/>
                </a:solidFill>
              </a:rPr>
              <a:t>時系列</a:t>
            </a:r>
            <a:r>
              <a:rPr kumimoji="1" lang="ja-JP" altLang="en-US" dirty="0"/>
              <a:t>考慮の</a:t>
            </a:r>
            <a:endParaRPr kumimoji="1" lang="en-US" altLang="ja-JP" dirty="0"/>
          </a:p>
          <a:p>
            <a:pPr algn="ctr"/>
            <a:r>
              <a:rPr kumimoji="1" lang="ja-JP" altLang="en-US" dirty="0"/>
              <a:t>有用性</a:t>
            </a:r>
            <a:endParaRPr kumimoji="1" lang="en-US" altLang="ja-JP" dirty="0"/>
          </a:p>
        </p:txBody>
      </p:sp>
    </p:spTree>
    <p:extLst>
      <p:ext uri="{BB962C8B-B14F-4D97-AF65-F5344CB8AC3E}">
        <p14:creationId xmlns:p14="http://schemas.microsoft.com/office/powerpoint/2010/main" val="212962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14" name="図 13">
            <a:extLst>
              <a:ext uri="{FF2B5EF4-FFF2-40B4-BE49-F238E27FC236}">
                <a16:creationId xmlns:a16="http://schemas.microsoft.com/office/drawing/2014/main" id="{4CE99EC1-91FE-4788-879C-B506FE9A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150" y="1215768"/>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実験設定・手順</a:t>
            </a:r>
            <a:endParaRPr lang="en-US" altLang="ja-JP" sz="2400" dirty="0">
              <a:solidFill>
                <a:schemeClr val="tx1">
                  <a:lumMod val="95000"/>
                </a:schemeClr>
              </a:solidFill>
            </a:endParaRPr>
          </a:p>
          <a:p>
            <a:r>
              <a:rPr lang="ja-JP" altLang="en-US" sz="2400" dirty="0"/>
              <a:t>結果・考察</a:t>
            </a:r>
            <a:endParaRPr lang="en-US" altLang="ja-JP" sz="2400" dirty="0"/>
          </a:p>
          <a:p>
            <a:r>
              <a:rPr lang="ja-JP" altLang="en-US" sz="2400" b="1" dirty="0">
                <a:solidFill>
                  <a:srgbClr val="F4B54B"/>
                </a:solidFill>
              </a:rPr>
              <a:t>まとめと今後の課題</a:t>
            </a:r>
            <a:endParaRPr lang="en-US" altLang="ja-JP" sz="2400" b="1" dirty="0">
              <a:solidFill>
                <a:srgbClr val="F4B54B"/>
              </a:solidFill>
            </a:endParaRPr>
          </a:p>
        </p:txBody>
      </p:sp>
      <p:sp>
        <p:nvSpPr>
          <p:cNvPr id="5" name="スライド番号プレースホルダー 4">
            <a:extLst>
              <a:ext uri="{FF2B5EF4-FFF2-40B4-BE49-F238E27FC236}">
                <a16:creationId xmlns:a16="http://schemas.microsoft.com/office/drawing/2014/main" id="{036BD172-C546-42D0-B62E-6CA3EF7F97D4}"/>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Tree>
    <p:extLst>
      <p:ext uri="{BB962C8B-B14F-4D97-AF65-F5344CB8AC3E}">
        <p14:creationId xmlns:p14="http://schemas.microsoft.com/office/powerpoint/2010/main" val="3571758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3242165"/>
          </a:xfrm>
        </p:spPr>
        <p:txBody>
          <a:bodyPr>
            <a:normAutofit/>
          </a:bodyPr>
          <a:lstStyle/>
          <a:p>
            <a:pPr marL="0" indent="0">
              <a:buNone/>
            </a:pPr>
            <a:r>
              <a:rPr lang="ja-JP" altLang="en-US" sz="2400" dirty="0">
                <a:solidFill>
                  <a:schemeClr val="tx1">
                    <a:lumMod val="95000"/>
                  </a:schemeClr>
                </a:solidFill>
              </a:rPr>
              <a:t>・</a:t>
            </a:r>
            <a:r>
              <a:rPr lang="en-US" altLang="ja-JP" sz="2400" cap="none" dirty="0">
                <a:solidFill>
                  <a:schemeClr val="tx1">
                    <a:lumMod val="95000"/>
                  </a:schemeClr>
                </a:solidFill>
              </a:rPr>
              <a:t>Doc2Vec </a:t>
            </a:r>
            <a:r>
              <a:rPr lang="ja-JP" altLang="en-US" sz="2400" cap="none" dirty="0">
                <a:solidFill>
                  <a:schemeClr val="tx1">
                    <a:lumMod val="95000"/>
                  </a:schemeClr>
                </a:solidFill>
              </a:rPr>
              <a:t>で得た分散表現からセリフの感情推定を行った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・ベースラインを大きく上回る成果は出なかった</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・時系列を考慮することの有用性を確認した</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08367" y="2006700"/>
            <a:ext cx="7777802" cy="4652516"/>
          </a:xfrm>
        </p:spPr>
        <p:txBody>
          <a:bodyPr>
            <a:normAutofit/>
          </a:bodyPr>
          <a:lstStyle/>
          <a:p>
            <a:pPr marL="0" indent="0">
              <a:buNone/>
            </a:pPr>
            <a:r>
              <a:rPr lang="ja-JP" altLang="en-US" sz="2400" dirty="0">
                <a:solidFill>
                  <a:schemeClr val="tx1">
                    <a:lumMod val="95000"/>
                  </a:schemeClr>
                </a:solidFill>
              </a:rPr>
              <a:t>・</a:t>
            </a:r>
            <a:r>
              <a:rPr lang="en-US" altLang="ja-JP" sz="2400" cap="none" dirty="0" err="1">
                <a:solidFill>
                  <a:schemeClr val="tx1">
                    <a:lumMod val="95000"/>
                  </a:schemeClr>
                </a:solidFill>
              </a:rPr>
              <a:t>optuna</a:t>
            </a:r>
            <a:r>
              <a:rPr lang="en-US" altLang="ja-JP" sz="2400" cap="none" dirty="0">
                <a:solidFill>
                  <a:schemeClr val="tx1">
                    <a:lumMod val="95000"/>
                  </a:schemeClr>
                </a:solidFill>
              </a:rPr>
              <a:t> </a:t>
            </a:r>
            <a:r>
              <a:rPr lang="ja-JP" altLang="en-US" sz="2400" cap="none" dirty="0">
                <a:solidFill>
                  <a:schemeClr val="tx1">
                    <a:lumMod val="95000"/>
                  </a:schemeClr>
                </a:solidFill>
              </a:rPr>
              <a:t>を用いたハイパーパラメータのチューニング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・漫画特有の文章表現の追加学習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・形態素の品詞に基づいた </a:t>
            </a:r>
            <a:r>
              <a:rPr lang="en-US" altLang="ja-JP" sz="2400" cap="none" dirty="0">
                <a:solidFill>
                  <a:schemeClr val="tx1">
                    <a:lumMod val="95000"/>
                  </a:schemeClr>
                </a:solidFill>
              </a:rPr>
              <a:t>Data Augmentation</a:t>
            </a:r>
          </a:p>
          <a:p>
            <a:pPr marL="0" indent="0">
              <a:buNone/>
            </a:pPr>
            <a:endParaRPr lang="en-US" altLang="ja-JP" sz="2400" cap="none" dirty="0">
              <a:solidFill>
                <a:schemeClr val="tx1">
                  <a:lumMod val="95000"/>
                </a:schemeClr>
              </a:solidFill>
            </a:endParaRPr>
          </a:p>
          <a:p>
            <a:pPr marL="0" indent="0">
              <a:buNone/>
            </a:pPr>
            <a:endParaRPr lang="en-US" altLang="ja-JP" sz="1050" cap="none" dirty="0">
              <a:solidFill>
                <a:schemeClr val="tx1">
                  <a:lumMod val="95000"/>
                </a:schemeClr>
              </a:solidFill>
            </a:endParaRPr>
          </a:p>
          <a:p>
            <a:pPr marL="0" indent="0">
              <a:buNone/>
            </a:pPr>
            <a:r>
              <a:rPr lang="ja-JP" altLang="en-US" sz="2400" cap="none" dirty="0">
                <a:solidFill>
                  <a:schemeClr val="tx1">
                    <a:lumMod val="95000"/>
                  </a:schemeClr>
                </a:solidFill>
              </a:rPr>
              <a:t>・マルチモーダルな手法の提案</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Tree>
    <p:extLst>
      <p:ext uri="{BB962C8B-B14F-4D97-AF65-F5344CB8AC3E}">
        <p14:creationId xmlns:p14="http://schemas.microsoft.com/office/powerpoint/2010/main" val="469587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43</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44</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rmAutofit fontScale="90000"/>
          </a:bodyPr>
          <a:lstStyle/>
          <a:p>
            <a:r>
              <a:rPr lang="en-US" altLang="ja-JP" sz="3200" cap="none" dirty="0" err="1">
                <a:solidFill>
                  <a:schemeClr val="tx1"/>
                </a:solidFill>
              </a:rPr>
              <a:t>CosineAnnealingLR</a:t>
            </a:r>
            <a:endParaRPr lang="ja-JP" altLang="en-US" sz="3200" cap="none" dirty="0">
              <a:solidFill>
                <a:schemeClr val="tx1"/>
              </a:solidFill>
            </a:endParaRPr>
          </a:p>
        </p:txBody>
      </p:sp>
      <p:pic>
        <p:nvPicPr>
          <p:cNvPr id="5" name="コンテンツ プレースホルダー 4" descr="抽象, スクリーンショット が含まれている画像&#10;&#10;自動的に生成された説明">
            <a:extLst>
              <a:ext uri="{FF2B5EF4-FFF2-40B4-BE49-F238E27FC236}">
                <a16:creationId xmlns:a16="http://schemas.microsoft.com/office/drawing/2014/main" id="{602D6CDC-9303-4B21-B6F3-89C3E400E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819" y="2053347"/>
            <a:ext cx="4240366" cy="3180275"/>
          </a:xfrm>
        </p:spPr>
      </p:pic>
      <p:sp>
        <p:nvSpPr>
          <p:cNvPr id="4" name="スライド番号プレースホルダー 3">
            <a:extLst>
              <a:ext uri="{FF2B5EF4-FFF2-40B4-BE49-F238E27FC236}">
                <a16:creationId xmlns:a16="http://schemas.microsoft.com/office/drawing/2014/main" id="{4B4E59F6-1665-4032-B04D-63D5442ED231}"/>
              </a:ext>
            </a:extLst>
          </p:cNvPr>
          <p:cNvSpPr>
            <a:spLocks noGrp="1"/>
          </p:cNvSpPr>
          <p:nvPr>
            <p:ph type="sldNum" sz="quarter" idx="12"/>
          </p:nvPr>
        </p:nvSpPr>
        <p:spPr/>
        <p:txBody>
          <a:bodyPr/>
          <a:lstStyle/>
          <a:p>
            <a:fld id="{84E5AB44-6C43-4864-84E5-D75B94A07FCF}"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65DBDFF7-F0BB-426C-BACB-1DA2C093C011}"/>
              </a:ext>
            </a:extLst>
          </p:cNvPr>
          <p:cNvSpPr txBox="1"/>
          <p:nvPr/>
        </p:nvSpPr>
        <p:spPr>
          <a:xfrm>
            <a:off x="6785466" y="2053348"/>
            <a:ext cx="2428108" cy="1015663"/>
          </a:xfrm>
          <a:prstGeom prst="rect">
            <a:avLst/>
          </a:prstGeom>
          <a:noFill/>
        </p:spPr>
        <p:txBody>
          <a:bodyPr wrap="square" rtlCol="0">
            <a:spAutoFit/>
          </a:bodyPr>
          <a:lstStyle/>
          <a:p>
            <a:r>
              <a:rPr kumimoji="1" lang="ja-JP" altLang="en-US" sz="2000" dirty="0"/>
              <a:t>周期：</a:t>
            </a:r>
            <a:r>
              <a:rPr kumimoji="1" lang="en-US" altLang="ja-JP" sz="2000" dirty="0"/>
              <a:t>20 epoch</a:t>
            </a:r>
          </a:p>
          <a:p>
            <a:r>
              <a:rPr kumimoji="1" lang="ja-JP" altLang="en-US" sz="2000" dirty="0"/>
              <a:t>上端 </a:t>
            </a:r>
            <a:r>
              <a:rPr kumimoji="1" lang="en-US" altLang="ja-JP" sz="2000" dirty="0"/>
              <a:t>: 5e-06</a:t>
            </a:r>
          </a:p>
          <a:p>
            <a:r>
              <a:rPr kumimoji="1" lang="ja-JP" altLang="en-US" sz="2000" dirty="0"/>
              <a:t>下端 </a:t>
            </a:r>
            <a:r>
              <a:rPr kumimoji="1" lang="en-US" altLang="ja-JP" sz="2000" dirty="0"/>
              <a:t>: 5e-08</a:t>
            </a:r>
            <a:endParaRPr kumimoji="1" lang="ja-JP" altLang="en-US" sz="2000" dirty="0"/>
          </a:p>
        </p:txBody>
      </p:sp>
    </p:spTree>
    <p:extLst>
      <p:ext uri="{BB962C8B-B14F-4D97-AF65-F5344CB8AC3E}">
        <p14:creationId xmlns:p14="http://schemas.microsoft.com/office/powerpoint/2010/main" val="70081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データ処理順まとめ</a:t>
            </a: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2400" dirty="0"/>
              <a:t>4 </a:t>
            </a:r>
            <a:r>
              <a:rPr lang="ja-JP" altLang="en-US" sz="2400" dirty="0"/>
              <a:t>コマストーリーデータセットから感情アノテートが付いたセリフのみを抽出</a:t>
            </a:r>
            <a:endParaRPr lang="en-US" altLang="ja-JP" sz="2400" dirty="0"/>
          </a:p>
          <a:p>
            <a:pPr marL="342892" indent="-342892">
              <a:buFont typeface="+mj-lt"/>
              <a:buAutoNum type="arabicPeriod"/>
            </a:pPr>
            <a:r>
              <a:rPr lang="en-US" altLang="ja-JP" sz="2400" dirty="0"/>
              <a:t>JUMAN++ </a:t>
            </a:r>
            <a:r>
              <a:rPr lang="ja-JP" altLang="en-US" sz="2400" dirty="0"/>
              <a:t>を用いて形態素解析</a:t>
            </a:r>
            <a:endParaRPr lang="en-US" altLang="ja-JP" sz="2400" dirty="0"/>
          </a:p>
          <a:p>
            <a:pPr marL="342892" indent="-342892">
              <a:buFont typeface="+mj-lt"/>
              <a:buAutoNum type="arabicPeriod"/>
            </a:pPr>
            <a:r>
              <a:rPr lang="ja-JP" altLang="en-US" sz="2400" dirty="0"/>
              <a:t>日本語 </a:t>
            </a:r>
            <a:r>
              <a:rPr lang="en-US" altLang="ja-JP" sz="2400" cap="none" dirty="0"/>
              <a:t>WordNet </a:t>
            </a:r>
            <a:r>
              <a:rPr lang="ja-JP" altLang="en-US" sz="2400" dirty="0"/>
              <a:t>のシソーラスを用いて　　　　</a:t>
            </a:r>
            <a:r>
              <a:rPr lang="en-US" altLang="ja-JP" sz="2400" cap="none" dirty="0"/>
              <a:t>Data Augmentation</a:t>
            </a:r>
          </a:p>
          <a:p>
            <a:pPr marL="342892" indent="-342892">
              <a:buFont typeface="+mj-lt"/>
              <a:buAutoNum type="arabicPeriod"/>
            </a:pPr>
            <a:r>
              <a:rPr lang="en-US" altLang="ja-JP" sz="2400" cap="none" dirty="0"/>
              <a:t>Doc2Vec </a:t>
            </a:r>
            <a:r>
              <a:rPr lang="ja-JP" altLang="en-US" sz="2400" cap="none" dirty="0"/>
              <a:t>を用いてセリフの分散表現を得る</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47</a:t>
            </a:fld>
            <a:endParaRPr kumimoji="1" lang="ja-JP" altLang="en-US"/>
          </a:p>
        </p:txBody>
      </p:sp>
    </p:spTree>
    <p:extLst>
      <p:ext uri="{BB962C8B-B14F-4D97-AF65-F5344CB8AC3E}">
        <p14:creationId xmlns:p14="http://schemas.microsoft.com/office/powerpoint/2010/main" val="287136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ja-JP" altLang="en-US" sz="3200" dirty="0">
                <a:solidFill>
                  <a:schemeClr val="tx1"/>
                </a:solidFill>
              </a:rPr>
              <a:t>学習時間</a:t>
            </a:r>
            <a:endParaRPr kumimoji="1"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E5BF1FF2-901B-493C-92BC-9D6E71F66EC8}"/>
              </a:ext>
            </a:extLst>
          </p:cNvPr>
          <p:cNvSpPr>
            <a:spLocks noGrp="1"/>
          </p:cNvSpPr>
          <p:nvPr>
            <p:ph idx="1"/>
          </p:nvPr>
        </p:nvSpPr>
        <p:spPr>
          <a:xfrm>
            <a:off x="856061" y="2184889"/>
            <a:ext cx="7429499" cy="3143251"/>
          </a:xfrm>
        </p:spPr>
        <p:txBody>
          <a:bodyPr>
            <a:normAutofit/>
          </a:bodyPr>
          <a:lstStyle/>
          <a:p>
            <a:pPr marL="342892" indent="-342892">
              <a:buFont typeface="+mj-lt"/>
              <a:buAutoNum type="arabicPeriod"/>
            </a:pPr>
            <a:r>
              <a:rPr lang="en-US" altLang="ja-JP" sz="3200" cap="none" dirty="0"/>
              <a:t> 2 </a:t>
            </a:r>
            <a:r>
              <a:rPr lang="ja-JP" altLang="en-US" sz="3200" cap="none" dirty="0"/>
              <a:t>分 </a:t>
            </a:r>
            <a:r>
              <a:rPr lang="en-US" altLang="ja-JP" sz="3200" cap="none" dirty="0"/>
              <a:t>/ (200epoch</a:t>
            </a:r>
            <a:r>
              <a:rPr lang="ja-JP" altLang="en-US" sz="3200" cap="none" dirty="0"/>
              <a:t>・</a:t>
            </a:r>
            <a:r>
              <a:rPr lang="en-US" altLang="ja-JP" sz="3200" cap="none" dirty="0"/>
              <a:t>1 </a:t>
            </a:r>
            <a:r>
              <a:rPr lang="ja-JP" altLang="en-US" sz="3200" cap="none" dirty="0"/>
              <a:t>タッチ</a:t>
            </a:r>
            <a:r>
              <a:rPr lang="en-US" altLang="ja-JP" sz="3200" cap="none" dirty="0"/>
              <a:t>)</a:t>
            </a:r>
          </a:p>
          <a:p>
            <a:pPr marL="342892" indent="-342892">
              <a:buFont typeface="+mj-lt"/>
              <a:buAutoNum type="arabicPeriod"/>
            </a:pPr>
            <a:r>
              <a:rPr lang="en-US" altLang="ja-JP" sz="3200" cap="none" dirty="0"/>
              <a:t> 30 </a:t>
            </a:r>
            <a:r>
              <a:rPr lang="ja-JP" altLang="en-US" sz="3200" cap="none" dirty="0"/>
              <a:t>分 </a:t>
            </a:r>
            <a:r>
              <a:rPr lang="en-US" altLang="ja-JP" sz="3200" cap="none" dirty="0"/>
              <a:t>/ (200 epoch</a:t>
            </a:r>
            <a:r>
              <a:rPr lang="ja-JP" altLang="en-US" sz="3200" cap="none" dirty="0"/>
              <a:t> ・</a:t>
            </a:r>
            <a:r>
              <a:rPr lang="en-US" altLang="ja-JP" sz="3200" cap="none" dirty="0"/>
              <a:t>1 </a:t>
            </a:r>
            <a:r>
              <a:rPr lang="ja-JP" altLang="en-US" sz="3200" cap="none" dirty="0"/>
              <a:t>タッチ</a:t>
            </a:r>
            <a:r>
              <a:rPr lang="en-US" altLang="ja-JP" sz="3200" cap="none" dirty="0"/>
              <a:t>)</a:t>
            </a:r>
          </a:p>
          <a:p>
            <a:pPr marL="0" indent="0">
              <a:buNone/>
            </a:pPr>
            <a:r>
              <a:rPr lang="en-US" altLang="ja-JP" sz="3200" cap="none" dirty="0"/>
              <a:t>	</a:t>
            </a:r>
            <a:r>
              <a:rPr lang="ja-JP" altLang="en-US" sz="3200" cap="none" dirty="0"/>
              <a:t>時系列長に応じて </a:t>
            </a:r>
            <a:r>
              <a:rPr lang="en-US" altLang="ja-JP" sz="3200" cap="none" dirty="0"/>
              <a:t>5~7 </a:t>
            </a:r>
            <a:r>
              <a:rPr lang="ja-JP" altLang="en-US" sz="3200" cap="none" dirty="0"/>
              <a:t>分かかった</a:t>
            </a:r>
          </a:p>
        </p:txBody>
      </p:sp>
      <p:sp>
        <p:nvSpPr>
          <p:cNvPr id="5" name="スライド番号プレースホルダー 4">
            <a:extLst>
              <a:ext uri="{FF2B5EF4-FFF2-40B4-BE49-F238E27FC236}">
                <a16:creationId xmlns:a16="http://schemas.microsoft.com/office/drawing/2014/main" id="{B8B07C5A-8BA0-40BA-B484-F1303ADC7E73}"/>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Tree>
    <p:extLst>
      <p:ext uri="{BB962C8B-B14F-4D97-AF65-F5344CB8AC3E}">
        <p14:creationId xmlns:p14="http://schemas.microsoft.com/office/powerpoint/2010/main" val="242035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評価指標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6"/>
                <a:ext cx="7906201" cy="936716"/>
              </a:xfrm>
            </p:spPr>
            <p:txBody>
              <a:bodyPr anchor="t">
                <a:normAutofit lnSpcReduction="10000"/>
              </a:bodyPr>
              <a:lstStyle/>
              <a:p>
                <a:pPr marL="0" indent="0">
                  <a:buNone/>
                </a:pPr>
                <a:r>
                  <a:rPr lang="ja-JP" altLang="en-US" sz="1800" cap="none" dirty="0">
                    <a:solidFill>
                      <a:schemeClr val="tx1">
                        <a:lumMod val="95000"/>
                      </a:schemeClr>
                    </a:solidFill>
                  </a:rPr>
                  <a:t>・</a:t>
                </a:r>
                <a:r>
                  <a:rPr lang="en-US" altLang="ja-JP" sz="2250" cap="none" dirty="0">
                    <a:solidFill>
                      <a:schemeClr val="tx1">
                        <a:lumMod val="95000"/>
                      </a:schemeClr>
                    </a:solidFill>
                  </a:rPr>
                  <a:t>F </a:t>
                </a:r>
                <a:r>
                  <a:rPr lang="ja-JP" altLang="en-US" sz="2250" cap="none" dirty="0">
                    <a:solidFill>
                      <a:schemeClr val="tx1">
                        <a:lumMod val="95000"/>
                      </a:schemeClr>
                    </a:solidFill>
                  </a:rPr>
                  <a:t>値</a:t>
                </a:r>
                <a:r>
                  <a:rPr lang="en-US" altLang="ja-JP" sz="2250" cap="none" dirty="0">
                    <a:solidFill>
                      <a:schemeClr val="tx1">
                        <a:lumMod val="95000"/>
                      </a:schemeClr>
                    </a:solidFill>
                  </a:rPr>
                  <a:t>	</a:t>
                </a:r>
                <a:r>
                  <a:rPr lang="en-US" altLang="ja-JP" sz="2400" cap="none" dirty="0">
                    <a:solidFill>
                      <a:schemeClr val="tx1">
                        <a:lumMod val="95000"/>
                      </a:schemeClr>
                    </a:solidFill>
                  </a:rPr>
                  <a:t>(</a:t>
                </a:r>
                <a14:m>
                  <m:oMath xmlns:m="http://schemas.openxmlformats.org/officeDocument/2006/math">
                    <m:r>
                      <a:rPr lang="en-US" altLang="ja-JP" sz="2400" i="1" cap="none">
                        <a:solidFill>
                          <a:schemeClr val="tx1">
                            <a:lumMod val="95000"/>
                          </a:schemeClr>
                        </a:solidFill>
                        <a:latin typeface="Cambria Math" panose="02040503050406030204" pitchFamily="18" charset="0"/>
                      </a:rPr>
                      <m:t>0</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m:t>
                    </m:r>
                    <m:r>
                      <m:rPr>
                        <m:sty m:val="p"/>
                      </m:rPr>
                      <a:rPr lang="en-US" altLang="ja-JP" sz="2400" i="0" cap="none">
                        <a:solidFill>
                          <a:schemeClr val="tx1">
                            <a:lumMod val="95000"/>
                          </a:schemeClr>
                        </a:solidFill>
                        <a:latin typeface="Cambria Math" panose="02040503050406030204" pitchFamily="18" charset="0"/>
                        <a:ea typeface="Cambria Math" panose="02040503050406030204" pitchFamily="18" charset="0"/>
                      </a:rPr>
                      <m:t>F</m:t>
                    </m:r>
                    <m:r>
                      <a:rPr lang="en-US" altLang="ja-JP" sz="2400" i="1" cap="none">
                        <a:solidFill>
                          <a:schemeClr val="tx1">
                            <a:lumMod val="95000"/>
                          </a:schemeClr>
                        </a:solidFill>
                        <a:latin typeface="Cambria Math" panose="02040503050406030204" pitchFamily="18" charset="0"/>
                        <a:ea typeface="Cambria Math" panose="02040503050406030204" pitchFamily="18" charset="0"/>
                      </a:rPr>
                      <m:t>≤1</m:t>
                    </m:r>
                  </m:oMath>
                </a14:m>
                <a:r>
                  <a:rPr lang="en-US" altLang="ja-JP" sz="2400" cap="none" dirty="0">
                    <a:solidFill>
                      <a:schemeClr val="tx1">
                        <a:lumMod val="95000"/>
                      </a:schemeClr>
                    </a:solidFill>
                  </a:rPr>
                  <a:t>)</a:t>
                </a:r>
                <a:endParaRPr lang="en-US" altLang="ja-JP" sz="2250" u="sng" cap="none" dirty="0">
                  <a:solidFill>
                    <a:schemeClr val="tx1">
                      <a:lumMod val="95000"/>
                    </a:schemeClr>
                  </a:solidFill>
                </a:endParaRPr>
              </a:p>
              <a:p>
                <a:pPr marL="0" indent="0">
                  <a:buNone/>
                </a:pPr>
                <a:r>
                  <a:rPr lang="en-US" altLang="ja-JP" sz="1800" cap="none" dirty="0">
                    <a:solidFill>
                      <a:schemeClr val="tx1">
                        <a:lumMod val="95000"/>
                      </a:schemeClr>
                    </a:solidFill>
                  </a:rPr>
                  <a:t>	</a:t>
                </a:r>
                <a:r>
                  <a:rPr lang="ja-JP" altLang="en-US" sz="1950" cap="none" dirty="0">
                    <a:solidFill>
                      <a:schemeClr val="tx1">
                        <a:lumMod val="95000"/>
                      </a:schemeClr>
                    </a:solidFill>
                  </a:rPr>
                  <a:t>再現率 </a:t>
                </a:r>
                <a:r>
                  <a:rPr lang="en-US" altLang="ja-JP" sz="1950" cap="none" dirty="0">
                    <a:solidFill>
                      <a:schemeClr val="tx1">
                        <a:lumMod val="95000"/>
                      </a:schemeClr>
                    </a:solidFill>
                  </a:rPr>
                  <a:t>(recall) , </a:t>
                </a:r>
                <a:r>
                  <a:rPr lang="ja-JP" altLang="en-US" sz="1950" cap="none" dirty="0">
                    <a:solidFill>
                      <a:schemeClr val="tx1">
                        <a:lumMod val="95000"/>
                      </a:schemeClr>
                    </a:solidFill>
                  </a:rPr>
                  <a:t>適合率 </a:t>
                </a:r>
                <a:r>
                  <a:rPr lang="en-US" altLang="ja-JP" sz="1950" cap="none" dirty="0">
                    <a:solidFill>
                      <a:schemeClr val="tx1">
                        <a:lumMod val="95000"/>
                      </a:schemeClr>
                    </a:solidFill>
                  </a:rPr>
                  <a:t>(precision) </a:t>
                </a:r>
                <a:r>
                  <a:rPr lang="ja-JP" altLang="en-US" sz="1950" cap="none" dirty="0">
                    <a:solidFill>
                      <a:schemeClr val="tx1">
                        <a:lumMod val="95000"/>
                      </a:schemeClr>
                    </a:solidFill>
                  </a:rPr>
                  <a:t>の調和平均</a:t>
                </a:r>
                <a:endParaRPr lang="en-US" altLang="ja-JP" sz="1950" cap="none" dirty="0">
                  <a:solidFill>
                    <a:schemeClr val="tx1">
                      <a:lumMod val="95000"/>
                    </a:schemeClr>
                  </a:solidFill>
                </a:endParaRPr>
              </a:p>
              <a:p>
                <a:pPr marL="0" indent="0">
                  <a:buNone/>
                </a:pPr>
                <a:endParaRPr lang="en-US" altLang="ja-JP" sz="195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3" name="コンテンツ プレースホルダー 2">
                <a:extLst>
                  <a:ext uri="{FF2B5EF4-FFF2-40B4-BE49-F238E27FC236}">
                    <a16:creationId xmlns:a16="http://schemas.microsoft.com/office/drawing/2014/main" id="{98CFB785-78A6-450C-B1C8-DDD36D0563D7}"/>
                  </a:ext>
                </a:extLst>
              </p:cNvPr>
              <p:cNvSpPr>
                <a:spLocks noGrp="1" noRot="1" noChangeAspect="1" noMove="1" noResize="1" noEditPoints="1" noAdjustHandles="1" noChangeArrowheads="1" noChangeShapeType="1" noTextEdit="1"/>
              </p:cNvSpPr>
              <p:nvPr>
                <p:ph idx="1"/>
              </p:nvPr>
            </p:nvSpPr>
            <p:spPr>
              <a:xfrm>
                <a:off x="856061" y="2134476"/>
                <a:ext cx="7906201" cy="936716"/>
              </a:xfrm>
              <a:blipFill>
                <a:blip r:embed="rId3"/>
                <a:stretch>
                  <a:fillRect l="-1234" t="-14286" b="-3247"/>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88A7BF68-24BC-4B27-8A91-995BC502C921}"/>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graphicFrame>
        <p:nvGraphicFramePr>
          <p:cNvPr id="9" name="表 8">
            <a:extLst>
              <a:ext uri="{FF2B5EF4-FFF2-40B4-BE49-F238E27FC236}">
                <a16:creationId xmlns:a16="http://schemas.microsoft.com/office/drawing/2014/main" id="{DB3E3F50-21E5-4935-AE0D-56717D3DD523}"/>
              </a:ext>
            </a:extLst>
          </p:cNvPr>
          <p:cNvGraphicFramePr>
            <a:graphicFrameLocks noGrp="1"/>
          </p:cNvGraphicFramePr>
          <p:nvPr>
            <p:extLst>
              <p:ext uri="{D42A27DB-BD31-4B8C-83A1-F6EECF244321}">
                <p14:modId xmlns:p14="http://schemas.microsoft.com/office/powerpoint/2010/main" val="3604069642"/>
              </p:ext>
            </p:extLst>
          </p:nvPr>
        </p:nvGraphicFramePr>
        <p:xfrm>
          <a:off x="5024778" y="550379"/>
          <a:ext cx="3305907" cy="1895981"/>
        </p:xfrm>
        <a:graphic>
          <a:graphicData uri="http://schemas.openxmlformats.org/drawingml/2006/table">
            <a:tbl>
              <a:tblPr firstRow="1" bandRow="1">
                <a:tableStyleId>{BDBED569-4797-4DF1-A0F4-6AAB3CD982D8}</a:tableStyleId>
              </a:tblPr>
              <a:tblGrid>
                <a:gridCol w="966006">
                  <a:extLst>
                    <a:ext uri="{9D8B030D-6E8A-4147-A177-3AD203B41FA5}">
                      <a16:colId xmlns:a16="http://schemas.microsoft.com/office/drawing/2014/main" val="3308597755"/>
                    </a:ext>
                  </a:extLst>
                </a:gridCol>
                <a:gridCol w="779967">
                  <a:extLst>
                    <a:ext uri="{9D8B030D-6E8A-4147-A177-3AD203B41FA5}">
                      <a16:colId xmlns:a16="http://schemas.microsoft.com/office/drawing/2014/main" val="498377033"/>
                    </a:ext>
                  </a:extLst>
                </a:gridCol>
                <a:gridCol w="779967">
                  <a:extLst>
                    <a:ext uri="{9D8B030D-6E8A-4147-A177-3AD203B41FA5}">
                      <a16:colId xmlns:a16="http://schemas.microsoft.com/office/drawing/2014/main" val="1701755663"/>
                    </a:ext>
                  </a:extLst>
                </a:gridCol>
                <a:gridCol w="779967">
                  <a:extLst>
                    <a:ext uri="{9D8B030D-6E8A-4147-A177-3AD203B41FA5}">
                      <a16:colId xmlns:a16="http://schemas.microsoft.com/office/drawing/2014/main" val="3842990007"/>
                    </a:ext>
                  </a:extLst>
                </a:gridCol>
              </a:tblGrid>
              <a:tr h="519866">
                <a:tc rowSpan="2" gridSpan="2">
                  <a:txBody>
                    <a:bodyPr/>
                    <a:lstStyle/>
                    <a:p>
                      <a:pPr algn="ctr"/>
                      <a:endParaRPr kumimoji="1" lang="ja-JP" altLang="en-US" sz="2100" dirty="0">
                        <a:solidFill>
                          <a:schemeClr val="tx1"/>
                        </a:solidFill>
                      </a:endParaRPr>
                    </a:p>
                  </a:txBody>
                  <a:tcPr marL="68580" marR="68580" marT="34290" marB="34290" anchor="ctr"/>
                </a:tc>
                <a:tc rowSpan="2" hMerge="1">
                  <a:txBody>
                    <a:bodyPr/>
                    <a:lstStyle/>
                    <a:p>
                      <a:pPr algn="ctr"/>
                      <a:endParaRPr kumimoji="1" lang="ja-JP" altLang="en-US" sz="21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予測</a:t>
                      </a:r>
                    </a:p>
                  </a:txBody>
                  <a:tcPr marL="68580" marR="68580" marT="34290" marB="34290" anchor="ctr"/>
                </a:tc>
                <a:tc hMerge="1">
                  <a:txBody>
                    <a:bodyPr/>
                    <a:lstStyle/>
                    <a:p>
                      <a:pPr algn="ctr"/>
                      <a:endParaRPr kumimoji="1" lang="ja-JP" altLang="en-US" sz="21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458705">
                <a:tc gridSpan="2" vMerge="1">
                  <a:txBody>
                    <a:bodyPr/>
                    <a:lstStyle/>
                    <a:p>
                      <a:pPr algn="ctr"/>
                      <a:endParaRPr kumimoji="1" lang="ja-JP" altLang="en-US" sz="1800" dirty="0"/>
                    </a:p>
                  </a:txBody>
                  <a:tcPr marL="68580" marR="68580" marT="34290" marB="34290" anchor="ctr"/>
                </a:tc>
                <a:tc hMerge="1"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正例</a:t>
                      </a:r>
                    </a:p>
                  </a:txBody>
                  <a:tcPr marL="68580" marR="68580" marT="34290" marB="34290" anchor="ctr"/>
                </a:tc>
                <a:tc>
                  <a:txBody>
                    <a:bodyPr/>
                    <a:lstStyle/>
                    <a:p>
                      <a:pPr algn="ctr"/>
                      <a:r>
                        <a:rPr kumimoji="1" lang="ja-JP" altLang="en-US" sz="1800" dirty="0"/>
                        <a:t>負例</a:t>
                      </a:r>
                    </a:p>
                  </a:txBody>
                  <a:tcPr marL="68580" marR="68580" marT="34290" marB="34290" anchor="ctr"/>
                </a:tc>
                <a:extLst>
                  <a:ext uri="{0D108BD9-81ED-4DB2-BD59-A6C34878D82A}">
                    <a16:rowId xmlns:a16="http://schemas.microsoft.com/office/drawing/2014/main" val="3030559066"/>
                  </a:ext>
                </a:extLst>
              </a:tr>
              <a:tr h="458705">
                <a:tc rowSpan="2">
                  <a:txBody>
                    <a:bodyPr/>
                    <a:lstStyle/>
                    <a:p>
                      <a:pPr algn="ctr"/>
                      <a:r>
                        <a:rPr kumimoji="1" lang="ja-JP" altLang="en-US" sz="2400" b="1" dirty="0"/>
                        <a:t>真値</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a:t>正例</a:t>
                      </a:r>
                    </a:p>
                  </a:txBody>
                  <a:tcPr marL="68580" marR="68580" marT="34290" marB="34290" anchor="ctr"/>
                </a:tc>
                <a:tc>
                  <a:txBody>
                    <a:bodyPr/>
                    <a:lstStyle/>
                    <a:p>
                      <a:pPr algn="ctr"/>
                      <a:r>
                        <a:rPr kumimoji="1" lang="en-US" altLang="ja-JP" sz="2400" dirty="0"/>
                        <a:t>TP</a:t>
                      </a:r>
                      <a:endParaRPr kumimoji="1" lang="ja-JP" altLang="en-US" sz="2400" dirty="0"/>
                    </a:p>
                  </a:txBody>
                  <a:tcPr marL="68580" marR="68580" marT="34290" marB="34290" anchor="ctr"/>
                </a:tc>
                <a:tc>
                  <a:txBody>
                    <a:bodyPr/>
                    <a:lstStyle/>
                    <a:p>
                      <a:pPr algn="ctr"/>
                      <a:r>
                        <a:rPr kumimoji="1" lang="en-US" altLang="ja-JP" sz="2400" dirty="0"/>
                        <a:t>FN</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58705">
                <a:tc vMerge="1">
                  <a:txBody>
                    <a:bodyPr/>
                    <a:lstStyle/>
                    <a:p>
                      <a:pPr algn="ctr"/>
                      <a:endParaRPr kumimoji="1" lang="ja-JP" altLang="en-US" sz="1800" dirty="0"/>
                    </a:p>
                  </a:txBody>
                  <a:tcPr marL="68580" marR="68580" marT="34290" marB="34290" anchor="ctr"/>
                </a:tc>
                <a:tc>
                  <a:txBody>
                    <a:bodyPr/>
                    <a:lstStyle/>
                    <a:p>
                      <a:pPr algn="ctr"/>
                      <a:r>
                        <a:rPr kumimoji="1" lang="ja-JP" altLang="en-US" sz="1800" dirty="0"/>
                        <a:t>負例</a:t>
                      </a:r>
                    </a:p>
                  </a:txBody>
                  <a:tcPr marL="68580" marR="68580" marT="34290" marB="34290" anchor="ctr"/>
                </a:tc>
                <a:tc>
                  <a:txBody>
                    <a:bodyPr/>
                    <a:lstStyle/>
                    <a:p>
                      <a:pPr algn="ctr"/>
                      <a:r>
                        <a:rPr kumimoji="1" lang="en-US" altLang="ja-JP" sz="2400" dirty="0"/>
                        <a:t>FP</a:t>
                      </a:r>
                      <a:endParaRPr kumimoji="1" lang="ja-JP" altLang="en-US" sz="2400" dirty="0"/>
                    </a:p>
                  </a:txBody>
                  <a:tcPr marL="68580" marR="68580" marT="34290" marB="34290" anchor="ctr"/>
                </a:tc>
                <a:tc>
                  <a:txBody>
                    <a:bodyPr/>
                    <a:lstStyle/>
                    <a:p>
                      <a:pPr algn="ctr"/>
                      <a:r>
                        <a:rPr kumimoji="1" lang="en-US" altLang="ja-JP" sz="2400" dirty="0"/>
                        <a:t>TN</a:t>
                      </a:r>
                      <a:endParaRPr kumimoji="1" lang="ja-JP" altLang="en-US" sz="2400" dirty="0"/>
                    </a:p>
                  </a:txBody>
                  <a:tcPr marL="68580" marR="68580" marT="34290" marB="34290" anchor="ctr"/>
                </a:tc>
                <a:extLst>
                  <a:ext uri="{0D108BD9-81ED-4DB2-BD59-A6C34878D82A}">
                    <a16:rowId xmlns:a16="http://schemas.microsoft.com/office/drawing/2014/main" val="2399429876"/>
                  </a:ext>
                </a:extLst>
              </a:tr>
            </a:tbl>
          </a:graphicData>
        </a:graphic>
      </p:graphicFrame>
      <p:grpSp>
        <p:nvGrpSpPr>
          <p:cNvPr id="7" name="グループ化 6">
            <a:extLst>
              <a:ext uri="{FF2B5EF4-FFF2-40B4-BE49-F238E27FC236}">
                <a16:creationId xmlns:a16="http://schemas.microsoft.com/office/drawing/2014/main" id="{71EF2169-0F83-4F6A-84F1-D33203260AAA}"/>
              </a:ext>
            </a:extLst>
          </p:cNvPr>
          <p:cNvGrpSpPr/>
          <p:nvPr/>
        </p:nvGrpSpPr>
        <p:grpSpPr>
          <a:xfrm>
            <a:off x="2659919" y="3099926"/>
            <a:ext cx="4298484" cy="3089194"/>
            <a:chOff x="4114799" y="2971800"/>
            <a:chExt cx="3225343" cy="2185649"/>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F896B3D-D048-4140-A2FB-92FFA37AA40A}"/>
                    </a:ext>
                  </a:extLst>
                </p:cNvPr>
                <p:cNvSpPr txBox="1"/>
                <p:nvPr/>
              </p:nvSpPr>
              <p:spPr>
                <a:xfrm>
                  <a:off x="4114800" y="2971800"/>
                  <a:ext cx="2084460"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FN</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CF896B3D-D048-4140-A2FB-92FFA37AA40A}"/>
                    </a:ext>
                  </a:extLst>
                </p:cNvPr>
                <p:cNvSpPr txBox="1">
                  <a:spLocks noRot="1" noChangeAspect="1" noMove="1" noResize="1" noEditPoints="1" noAdjustHandles="1" noChangeArrowheads="1" noChangeShapeType="1" noTextEdit="1"/>
                </p:cNvSpPr>
                <p:nvPr/>
              </p:nvSpPr>
              <p:spPr>
                <a:xfrm>
                  <a:off x="4114800" y="2971800"/>
                  <a:ext cx="2084460" cy="5757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AC06ED2-8F63-4E9E-ABCF-C578F42D80A9}"/>
                    </a:ext>
                  </a:extLst>
                </p:cNvPr>
                <p:cNvSpPr txBox="1"/>
                <p:nvPr/>
              </p:nvSpPr>
              <p:spPr>
                <a:xfrm>
                  <a:off x="4114800" y="3749490"/>
                  <a:ext cx="2484993" cy="57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precision</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TP</m:t>
                            </m:r>
                          </m:num>
                          <m:den>
                            <m:r>
                              <m:rPr>
                                <m:sty m:val="p"/>
                              </m:rPr>
                              <a:rPr kumimoji="1" lang="en-US" altLang="ja-JP" sz="2800" b="0" i="0" smtClean="0">
                                <a:latin typeface="Cambria Math" panose="02040503050406030204" pitchFamily="18" charset="0"/>
                              </a:rPr>
                              <m:t>TP</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FP</m:t>
                            </m:r>
                          </m:den>
                        </m:f>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0AC06ED2-8F63-4E9E-ABCF-C578F42D80A9}"/>
                    </a:ext>
                  </a:extLst>
                </p:cNvPr>
                <p:cNvSpPr txBox="1">
                  <a:spLocks noRot="1" noChangeAspect="1" noMove="1" noResize="1" noEditPoints="1" noAdjustHandles="1" noChangeArrowheads="1" noChangeShapeType="1" noTextEdit="1"/>
                </p:cNvSpPr>
                <p:nvPr/>
              </p:nvSpPr>
              <p:spPr>
                <a:xfrm>
                  <a:off x="4114800" y="3749490"/>
                  <a:ext cx="2484993" cy="57578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708B8CC-F128-48FF-86BB-169F8E302EF1}"/>
                    </a:ext>
                  </a:extLst>
                </p:cNvPr>
                <p:cNvSpPr txBox="1"/>
                <p:nvPr/>
              </p:nvSpPr>
              <p:spPr>
                <a:xfrm>
                  <a:off x="4114799" y="4527180"/>
                  <a:ext cx="3225343" cy="630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F</m:t>
                        </m:r>
                        <m:r>
                          <a:rPr kumimoji="1" lang="en-US" altLang="ja-JP" sz="2800" b="0" i="0"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0" smtClean="0">
                                <a:latin typeface="Cambria Math" panose="02040503050406030204" pitchFamily="18" charset="0"/>
                              </a:rPr>
                              <m:t>2 </m:t>
                            </m:r>
                            <m:r>
                              <a:rPr kumimoji="1" lang="en-US" altLang="ja-JP" sz="2800" b="0" i="0" smtClean="0">
                                <a:latin typeface="Cambria Math" panose="02040503050406030204" pitchFamily="18" charset="0"/>
                                <a:ea typeface="Cambria Math" panose="02040503050406030204" pitchFamily="18" charset="0"/>
                              </a:rPr>
                              <m:t>×</m:t>
                            </m:r>
                            <m:r>
                              <m:rPr>
                                <m:sty m:val="p"/>
                              </m:rPr>
                              <a:rPr kumimoji="1" lang="en-US" altLang="ja-JP" sz="2800" b="0" i="0" smtClean="0">
                                <a:latin typeface="Cambria Math" panose="02040503050406030204" pitchFamily="18" charset="0"/>
                                <a:ea typeface="Cambria Math" panose="02040503050406030204" pitchFamily="18" charset="0"/>
                              </a:rPr>
                              <m:t>recall</m:t>
                            </m:r>
                            <m:r>
                              <a:rPr kumimoji="1" lang="en-US" altLang="ja-JP" sz="2800" b="0" i="0" smtClean="0">
                                <a:latin typeface="Cambria Math" panose="02040503050406030204" pitchFamily="18" charset="0"/>
                                <a:ea typeface="Cambria Math" panose="02040503050406030204" pitchFamily="18" charset="0"/>
                              </a:rPr>
                              <m:t> ×</m:t>
                            </m:r>
                            <m:r>
                              <m:rPr>
                                <m:sty m:val="p"/>
                              </m:rPr>
                              <a:rPr kumimoji="1" lang="en-US" altLang="ja-JP" sz="2800" b="0" i="0" smtClean="0">
                                <a:latin typeface="Cambria Math" panose="02040503050406030204" pitchFamily="18" charset="0"/>
                                <a:ea typeface="Cambria Math" panose="02040503050406030204" pitchFamily="18" charset="0"/>
                              </a:rPr>
                              <m:t>precision</m:t>
                            </m:r>
                          </m:num>
                          <m:den>
                            <m:r>
                              <m:rPr>
                                <m:sty m:val="p"/>
                              </m:rPr>
                              <a:rPr kumimoji="1" lang="en-US" altLang="ja-JP" sz="2800" b="0" i="0" smtClean="0">
                                <a:latin typeface="Cambria Math" panose="02040503050406030204" pitchFamily="18" charset="0"/>
                              </a:rPr>
                              <m:t>recall</m:t>
                            </m:r>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precision</m:t>
                            </m:r>
                          </m:den>
                        </m:f>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E708B8CC-F128-48FF-86BB-169F8E302EF1}"/>
                    </a:ext>
                  </a:extLst>
                </p:cNvPr>
                <p:cNvSpPr txBox="1">
                  <a:spLocks noRot="1" noChangeAspect="1" noMove="1" noResize="1" noEditPoints="1" noAdjustHandles="1" noChangeArrowheads="1" noChangeShapeType="1" noTextEdit="1"/>
                </p:cNvSpPr>
                <p:nvPr/>
              </p:nvSpPr>
              <p:spPr>
                <a:xfrm>
                  <a:off x="4114799" y="4527180"/>
                  <a:ext cx="3225343" cy="630269"/>
                </a:xfrm>
                <a:prstGeom prst="rect">
                  <a:avLst/>
                </a:prstGeom>
                <a:blipFill>
                  <a:blip r:embed="rId6"/>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20092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49"/>
            <a:ext cx="7429499" cy="820024"/>
          </a:xfrm>
        </p:spPr>
        <p:txBody>
          <a:bodyPr>
            <a:normAutofit/>
          </a:bodyPr>
          <a:lstStyle/>
          <a:p>
            <a:r>
              <a:rPr lang="ja-JP" altLang="en-US" sz="4050" cap="none" dirty="0">
                <a:solidFill>
                  <a:schemeClr val="tx1"/>
                </a:solidFill>
              </a:rPr>
              <a:t>コサイン類似度</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a:xfrm>
            <a:off x="7144338" y="6178259"/>
            <a:ext cx="1186347" cy="365125"/>
          </a:xfrm>
        </p:spPr>
        <p:txBody>
          <a:bodyPr/>
          <a:lstStyle/>
          <a:p>
            <a:fld id="{84E5AB44-6C43-4864-84E5-D75B94A07FCF}" type="slidenum">
              <a:rPr kumimoji="1" lang="ja-JP" altLang="en-US" smtClean="0"/>
              <a:t>50</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545210" y="1931270"/>
            <a:ext cx="8051200" cy="1631216"/>
          </a:xfrm>
          <a:prstGeom prst="rect">
            <a:avLst/>
          </a:prstGeom>
          <a:noFill/>
        </p:spPr>
        <p:txBody>
          <a:bodyPr wrap="square" rtlCol="0">
            <a:spAutoFit/>
          </a:bodyPr>
          <a:lstStyle/>
          <a:p>
            <a:r>
              <a:rPr lang="ja-JP" altLang="en-US" sz="3600" dirty="0"/>
              <a:t>ベクトル同士の成す角度の近さを表現</a:t>
            </a:r>
            <a:endParaRPr lang="en-US" altLang="ja-JP" sz="3600" dirty="0"/>
          </a:p>
          <a:p>
            <a:pPr marL="914400" lvl="1" indent="-457200">
              <a:buFont typeface="Wingdings" panose="05000000000000000000" pitchFamily="2" charset="2"/>
              <a:buChar char="l"/>
            </a:pPr>
            <a:r>
              <a:rPr lang="en-US" altLang="ja-JP" sz="3200" dirty="0">
                <a:latin typeface="+mj-ea"/>
              </a:rPr>
              <a:t>1 </a:t>
            </a:r>
            <a:r>
              <a:rPr lang="ja-JP" altLang="en-US" sz="3200" dirty="0">
                <a:latin typeface="+mj-ea"/>
              </a:rPr>
              <a:t>に近ければ類似</a:t>
            </a:r>
            <a:endParaRPr lang="en-US" altLang="ja-JP" sz="3200" dirty="0">
              <a:latin typeface="+mj-ea"/>
            </a:endParaRPr>
          </a:p>
          <a:p>
            <a:pPr marL="914400" lvl="1" indent="-457200">
              <a:buFont typeface="Wingdings" panose="05000000000000000000" pitchFamily="2" charset="2"/>
              <a:buChar char="l"/>
            </a:pPr>
            <a:r>
              <a:rPr lang="en-US" altLang="ja-JP" sz="3200" dirty="0">
                <a:latin typeface="+mj-ea"/>
              </a:rPr>
              <a:t>0 </a:t>
            </a:r>
            <a:r>
              <a:rPr lang="ja-JP" altLang="en-US" sz="3200" dirty="0">
                <a:latin typeface="+mj-ea"/>
              </a:rPr>
              <a:t>に近ければ似ていない</a:t>
            </a:r>
            <a:endParaRPr lang="en-US" altLang="ja-JP" sz="3200" dirty="0">
              <a:latin typeface="+mj-ea"/>
            </a:endParaRPr>
          </a:p>
        </p:txBody>
      </p:sp>
      <p:pic>
        <p:nvPicPr>
          <p:cNvPr id="5" name="Picture 2" descr="cosSimilarity">
            <a:extLst>
              <a:ext uri="{FF2B5EF4-FFF2-40B4-BE49-F238E27FC236}">
                <a16:creationId xmlns:a16="http://schemas.microsoft.com/office/drawing/2014/main" id="{C9D059C0-8CC1-4B23-8BA7-BE8E0147C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9" y="3816483"/>
            <a:ext cx="8400422" cy="1910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8011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err="1">
                <a:solidFill>
                  <a:schemeClr val="tx1"/>
                </a:solidFill>
              </a:rPr>
              <a:t>Optuna</a:t>
            </a:r>
            <a:r>
              <a:rPr lang="en-US" altLang="ja-JP" sz="4050" cap="none" dirty="0">
                <a:solidFill>
                  <a:schemeClr val="tx1"/>
                </a:solidFill>
              </a:rPr>
              <a:t> </a:t>
            </a:r>
            <a:r>
              <a:rPr lang="ja-JP" altLang="en-US" sz="4050" cap="none" dirty="0">
                <a:solidFill>
                  <a:schemeClr val="tx1"/>
                </a:solidFill>
              </a:rPr>
              <a:t>とは</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1938992"/>
          </a:xfrm>
          <a:prstGeom prst="rect">
            <a:avLst/>
          </a:prstGeom>
          <a:noFill/>
        </p:spPr>
        <p:txBody>
          <a:bodyPr wrap="square" rtlCol="0">
            <a:spAutoFit/>
          </a:bodyPr>
          <a:lstStyle/>
          <a:p>
            <a:r>
              <a:rPr lang="ja-JP" altLang="en-US" sz="2400" dirty="0"/>
              <a:t>ハイパーパラメータの最適化を自動化するための</a:t>
            </a:r>
            <a:endParaRPr lang="en-US" altLang="ja-JP" sz="2400" dirty="0"/>
          </a:p>
          <a:p>
            <a:r>
              <a:rPr lang="ja-JP" altLang="en-US" sz="2400" dirty="0"/>
              <a:t>ソフトウェアフレームワーク</a:t>
            </a:r>
            <a:endParaRPr lang="en-US" altLang="ja-JP" sz="2800" dirty="0"/>
          </a:p>
          <a:p>
            <a:endParaRPr lang="en-US" altLang="ja-JP" sz="2400" dirty="0"/>
          </a:p>
          <a:p>
            <a:r>
              <a:rPr lang="ja-JP" altLang="en-US" sz="2400" dirty="0"/>
              <a:t>ハイパーパラメータの値を自動的に調整</a:t>
            </a:r>
            <a:endParaRPr lang="en-US" altLang="ja-JP" sz="2400" dirty="0"/>
          </a:p>
          <a:p>
            <a:r>
              <a:rPr lang="ja-JP" altLang="en-US" sz="2400" dirty="0"/>
              <a:t>優れた性能を発揮する値を決定</a:t>
            </a:r>
            <a:endParaRPr lang="en-US" altLang="ja-JP" sz="2400" dirty="0"/>
          </a:p>
        </p:txBody>
      </p:sp>
    </p:spTree>
    <p:extLst>
      <p:ext uri="{BB962C8B-B14F-4D97-AF65-F5344CB8AC3E}">
        <p14:creationId xmlns:p14="http://schemas.microsoft.com/office/powerpoint/2010/main" val="368735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1</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EA381FC6-332C-4ECF-98D0-AB20B54B66D1}"/>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pic>
        <p:nvPicPr>
          <p:cNvPr id="5" name="図 4">
            <a:extLst>
              <a:ext uri="{FF2B5EF4-FFF2-40B4-BE49-F238E27FC236}">
                <a16:creationId xmlns:a16="http://schemas.microsoft.com/office/drawing/2014/main" id="{63B3EBBE-ABAA-4F54-B6DB-E50DB869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05"/>
            <a:ext cx="9144000" cy="2329390"/>
          </a:xfrm>
          <a:prstGeom prst="rect">
            <a:avLst/>
          </a:prstGeom>
        </p:spPr>
      </p:pic>
      <p:sp>
        <p:nvSpPr>
          <p:cNvPr id="6" name="テキスト ボックス 5">
            <a:extLst>
              <a:ext uri="{FF2B5EF4-FFF2-40B4-BE49-F238E27FC236}">
                <a16:creationId xmlns:a16="http://schemas.microsoft.com/office/drawing/2014/main" id="{5E1418BE-F44D-4018-AFB3-F9D1B44EDA01}"/>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Tree>
    <p:extLst>
      <p:ext uri="{BB962C8B-B14F-4D97-AF65-F5344CB8AC3E}">
        <p14:creationId xmlns:p14="http://schemas.microsoft.com/office/powerpoint/2010/main" val="1595121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学習推移</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sp>
        <p:nvSpPr>
          <p:cNvPr id="6" name="正方形/長方形 5">
            <a:extLst>
              <a:ext uri="{FF2B5EF4-FFF2-40B4-BE49-F238E27FC236}">
                <a16:creationId xmlns:a16="http://schemas.microsoft.com/office/drawing/2014/main" id="{89B7C644-2120-4EC5-80FB-63C7103DB89E}"/>
              </a:ext>
            </a:extLst>
          </p:cNvPr>
          <p:cNvSpPr/>
          <p:nvPr/>
        </p:nvSpPr>
        <p:spPr>
          <a:xfrm>
            <a:off x="0" y="2279142"/>
            <a:ext cx="9144000" cy="2299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ED9424E-438E-41FC-B0BF-11008F92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142"/>
            <a:ext cx="9144000" cy="2299716"/>
          </a:xfrm>
          <a:prstGeom prst="rect">
            <a:avLst/>
          </a:prstGeom>
        </p:spPr>
      </p:pic>
      <p:sp>
        <p:nvSpPr>
          <p:cNvPr id="7" name="テキスト ボックス 6">
            <a:extLst>
              <a:ext uri="{FF2B5EF4-FFF2-40B4-BE49-F238E27FC236}">
                <a16:creationId xmlns:a16="http://schemas.microsoft.com/office/drawing/2014/main" id="{C1D95FD4-9BC7-4757-B946-8278FCE22914}"/>
              </a:ext>
            </a:extLst>
          </p:cNvPr>
          <p:cNvSpPr txBox="1"/>
          <p:nvPr/>
        </p:nvSpPr>
        <p:spPr>
          <a:xfrm>
            <a:off x="3174362" y="4820478"/>
            <a:ext cx="2792896" cy="369332"/>
          </a:xfrm>
          <a:prstGeom prst="rect">
            <a:avLst/>
          </a:prstGeom>
          <a:noFill/>
        </p:spPr>
        <p:txBody>
          <a:bodyPr wrap="square" rtlCol="0">
            <a:spAutoFit/>
          </a:bodyPr>
          <a:lstStyle/>
          <a:p>
            <a:pPr algn="ctr"/>
            <a:r>
              <a:rPr kumimoji="1" lang="ja-JP" altLang="en-US" dirty="0"/>
              <a:t>少年漫画タッチ</a:t>
            </a:r>
          </a:p>
        </p:txBody>
      </p:sp>
      <p:sp>
        <p:nvSpPr>
          <p:cNvPr id="8" name="テキスト ボックス 7">
            <a:extLst>
              <a:ext uri="{FF2B5EF4-FFF2-40B4-BE49-F238E27FC236}">
                <a16:creationId xmlns:a16="http://schemas.microsoft.com/office/drawing/2014/main" id="{221E36B3-54A0-4CDE-A461-F1FB976F653C}"/>
              </a:ext>
            </a:extLst>
          </p:cNvPr>
          <p:cNvSpPr txBox="1"/>
          <p:nvPr/>
        </p:nvSpPr>
        <p:spPr>
          <a:xfrm>
            <a:off x="3174362" y="5246764"/>
            <a:ext cx="2792896" cy="369332"/>
          </a:xfrm>
          <a:prstGeom prst="rect">
            <a:avLst/>
          </a:prstGeom>
          <a:noFill/>
        </p:spPr>
        <p:txBody>
          <a:bodyPr wrap="square" rtlCol="0">
            <a:spAutoFit/>
          </a:bodyPr>
          <a:lstStyle/>
          <a:p>
            <a:pPr algn="ctr"/>
            <a:r>
              <a:rPr kumimoji="1" lang="ja-JP" altLang="en-US" dirty="0"/>
              <a:t>時系列長 </a:t>
            </a:r>
            <a:r>
              <a:rPr kumimoji="1" lang="en-US" altLang="ja-JP" dirty="0"/>
              <a:t>N = 6</a:t>
            </a:r>
            <a:endParaRPr kumimoji="1" lang="ja-JP" altLang="en-US" dirty="0"/>
          </a:p>
        </p:txBody>
      </p:sp>
    </p:spTree>
    <p:extLst>
      <p:ext uri="{BB962C8B-B14F-4D97-AF65-F5344CB8AC3E}">
        <p14:creationId xmlns:p14="http://schemas.microsoft.com/office/powerpoint/2010/main" val="1608712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 </a:t>
            </a:r>
            <a:r>
              <a:rPr lang="en-US" altLang="ja-JP" sz="4050" cap="none" dirty="0">
                <a:solidFill>
                  <a:schemeClr val="tx1"/>
                </a:solidFill>
              </a:rPr>
              <a:t>1 </a:t>
            </a:r>
            <a:r>
              <a:rPr lang="ja-JP" altLang="en-US" sz="4050" cap="none" dirty="0">
                <a:solidFill>
                  <a:schemeClr val="tx1"/>
                </a:solidFill>
              </a:rPr>
              <a:t>・ </a:t>
            </a:r>
            <a:r>
              <a:rPr lang="en-US" altLang="ja-JP" sz="4050" cap="none" dirty="0">
                <a:solidFill>
                  <a:schemeClr val="tx1"/>
                </a:solidFill>
              </a:rPr>
              <a:t>2 </a:t>
            </a:r>
            <a:r>
              <a:rPr lang="ja-JP" altLang="en-US" sz="4050" cap="none" dirty="0">
                <a:solidFill>
                  <a:schemeClr val="tx1"/>
                </a:solidFill>
              </a:rPr>
              <a:t>拡張前の結果</a:t>
            </a:r>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sp>
        <p:nvSpPr>
          <p:cNvPr id="3" name="テキスト ボックス 2">
            <a:extLst>
              <a:ext uri="{FF2B5EF4-FFF2-40B4-BE49-F238E27FC236}">
                <a16:creationId xmlns:a16="http://schemas.microsoft.com/office/drawing/2014/main" id="{6C11827A-19FA-43F1-B393-634C3661D3FF}"/>
              </a:ext>
            </a:extLst>
          </p:cNvPr>
          <p:cNvSpPr txBox="1"/>
          <p:nvPr/>
        </p:nvSpPr>
        <p:spPr>
          <a:xfrm>
            <a:off x="1136897" y="1848143"/>
            <a:ext cx="6997430" cy="923330"/>
          </a:xfrm>
          <a:prstGeom prst="rect">
            <a:avLst/>
          </a:prstGeom>
          <a:noFill/>
        </p:spPr>
        <p:txBody>
          <a:bodyPr wrap="square" rtlCol="0">
            <a:spAutoFit/>
          </a:bodyPr>
          <a:lstStyle/>
          <a:p>
            <a:r>
              <a:rPr kumimoji="1" lang="ja-JP" altLang="en-US" dirty="0"/>
              <a:t>学習はほとんど進まず</a:t>
            </a:r>
            <a:r>
              <a:rPr kumimoji="1" lang="en-US" altLang="ja-JP" dirty="0"/>
              <a:t>,</a:t>
            </a:r>
          </a:p>
          <a:p>
            <a:r>
              <a:rPr kumimoji="1" lang="ja-JP" altLang="en-US" dirty="0"/>
              <a:t>評価用データにおける結果はクラス重みがより強く働き</a:t>
            </a:r>
            <a:r>
              <a:rPr kumimoji="1" lang="en-US" altLang="ja-JP" dirty="0"/>
              <a:t>,</a:t>
            </a:r>
          </a:p>
          <a:p>
            <a:r>
              <a:rPr kumimoji="1" lang="ja-JP" altLang="en-US" dirty="0"/>
              <a:t>正例に大きく偏ることが多かった</a:t>
            </a:r>
            <a:r>
              <a:rPr kumimoji="1" lang="en-US" altLang="ja-JP" dirty="0"/>
              <a:t>.</a:t>
            </a:r>
            <a:endParaRPr kumimoji="1" lang="ja-JP" altLang="en-US" dirty="0"/>
          </a:p>
        </p:txBody>
      </p:sp>
      <p:grpSp>
        <p:nvGrpSpPr>
          <p:cNvPr id="14" name="グループ化 13">
            <a:extLst>
              <a:ext uri="{FF2B5EF4-FFF2-40B4-BE49-F238E27FC236}">
                <a16:creationId xmlns:a16="http://schemas.microsoft.com/office/drawing/2014/main" id="{1D293954-0BB8-46DF-8853-EC35F4B5ED58}"/>
              </a:ext>
            </a:extLst>
          </p:cNvPr>
          <p:cNvGrpSpPr/>
          <p:nvPr/>
        </p:nvGrpSpPr>
        <p:grpSpPr>
          <a:xfrm>
            <a:off x="361977" y="3013563"/>
            <a:ext cx="8417666" cy="2987187"/>
            <a:chOff x="363167" y="3278661"/>
            <a:chExt cx="8417666" cy="2987187"/>
          </a:xfrm>
        </p:grpSpPr>
        <p:pic>
          <p:nvPicPr>
            <p:cNvPr id="10" name="図 9" descr="スクリーンショットの画面&#10;&#10;自動的に生成された説明">
              <a:extLst>
                <a:ext uri="{FF2B5EF4-FFF2-40B4-BE49-F238E27FC236}">
                  <a16:creationId xmlns:a16="http://schemas.microsoft.com/office/drawing/2014/main" id="{C59443F2-BA87-452E-B5C7-B673ECBD42FF}"/>
                </a:ext>
              </a:extLst>
            </p:cNvPr>
            <p:cNvPicPr>
              <a:picLocks noChangeAspect="1"/>
            </p:cNvPicPr>
            <p:nvPr/>
          </p:nvPicPr>
          <p:blipFill rotWithShape="1">
            <a:blip r:embed="rId2">
              <a:extLst>
                <a:ext uri="{28A0092B-C50C-407E-A947-70E740481C1C}">
                  <a14:useLocalDpi xmlns:a14="http://schemas.microsoft.com/office/drawing/2010/main" val="0"/>
                </a:ext>
              </a:extLst>
            </a:blip>
            <a:srcRect t="11042"/>
            <a:stretch/>
          </p:blipFill>
          <p:spPr>
            <a:xfrm>
              <a:off x="4807632" y="3614980"/>
              <a:ext cx="3973201" cy="2650868"/>
            </a:xfrm>
            <a:prstGeom prst="rect">
              <a:avLst/>
            </a:prstGeom>
          </p:spPr>
        </p:pic>
        <p:pic>
          <p:nvPicPr>
            <p:cNvPr id="12" name="図 11" descr="文字と写真のスクリーンショット&#10;&#10;自動的に生成された説明">
              <a:extLst>
                <a:ext uri="{FF2B5EF4-FFF2-40B4-BE49-F238E27FC236}">
                  <a16:creationId xmlns:a16="http://schemas.microsoft.com/office/drawing/2014/main" id="{81AFD323-2720-4899-8C88-D6A64308792B}"/>
                </a:ext>
              </a:extLst>
            </p:cNvPr>
            <p:cNvPicPr>
              <a:picLocks noChangeAspect="1"/>
            </p:cNvPicPr>
            <p:nvPr/>
          </p:nvPicPr>
          <p:blipFill rotWithShape="1">
            <a:blip r:embed="rId3">
              <a:extLst>
                <a:ext uri="{28A0092B-C50C-407E-A947-70E740481C1C}">
                  <a14:useLocalDpi xmlns:a14="http://schemas.microsoft.com/office/drawing/2010/main" val="0"/>
                </a:ext>
              </a:extLst>
            </a:blip>
            <a:srcRect t="11042" b="-1"/>
            <a:stretch/>
          </p:blipFill>
          <p:spPr>
            <a:xfrm>
              <a:off x="363167" y="3614980"/>
              <a:ext cx="3973202" cy="2650868"/>
            </a:xfrm>
            <a:prstGeom prst="rect">
              <a:avLst/>
            </a:prstGeom>
          </p:spPr>
        </p:pic>
        <p:sp>
          <p:nvSpPr>
            <p:cNvPr id="13" name="テキスト ボックス 12">
              <a:extLst>
                <a:ext uri="{FF2B5EF4-FFF2-40B4-BE49-F238E27FC236}">
                  <a16:creationId xmlns:a16="http://schemas.microsoft.com/office/drawing/2014/main" id="{AE008254-AB0B-428A-9D76-B1A2E84C6BBB}"/>
                </a:ext>
              </a:extLst>
            </p:cNvPr>
            <p:cNvSpPr txBox="1"/>
            <p:nvPr/>
          </p:nvSpPr>
          <p:spPr>
            <a:xfrm>
              <a:off x="1932835" y="3278661"/>
              <a:ext cx="5278332" cy="369332"/>
            </a:xfrm>
            <a:prstGeom prst="rect">
              <a:avLst/>
            </a:prstGeom>
            <a:noFill/>
          </p:spPr>
          <p:txBody>
            <a:bodyPr wrap="square" rtlCol="0">
              <a:spAutoFit/>
            </a:bodyPr>
            <a:lstStyle/>
            <a:p>
              <a:pPr algn="ctr"/>
              <a:r>
                <a:rPr kumimoji="1" lang="en-US" altLang="ja-JP" dirty="0"/>
                <a:t>MLP </a:t>
              </a:r>
              <a:r>
                <a:rPr kumimoji="1" lang="ja-JP" altLang="en-US" dirty="0"/>
                <a:t>における学習推移 </a:t>
              </a:r>
              <a:r>
                <a:rPr kumimoji="1" lang="en-US" altLang="ja-JP" dirty="0"/>
                <a:t>(</a:t>
              </a:r>
              <a:r>
                <a:rPr kumimoji="1" lang="ja-JP" altLang="en-US" dirty="0"/>
                <a:t>ギャグタッチ</a:t>
              </a:r>
              <a:r>
                <a:rPr kumimoji="1" lang="en-US" altLang="ja-JP" dirty="0"/>
                <a:t>)</a:t>
              </a:r>
              <a:endParaRPr kumimoji="1" lang="ja-JP" altLang="en-US" dirty="0"/>
            </a:p>
          </p:txBody>
        </p:sp>
      </p:grpSp>
    </p:spTree>
    <p:extLst>
      <p:ext uri="{BB962C8B-B14F-4D97-AF65-F5344CB8AC3E}">
        <p14:creationId xmlns:p14="http://schemas.microsoft.com/office/powerpoint/2010/main" val="69268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混合行列</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grpSp>
        <p:nvGrpSpPr>
          <p:cNvPr id="24" name="グループ化 23">
            <a:extLst>
              <a:ext uri="{FF2B5EF4-FFF2-40B4-BE49-F238E27FC236}">
                <a16:creationId xmlns:a16="http://schemas.microsoft.com/office/drawing/2014/main" id="{DE2FD456-37DF-4D99-AA6C-95A409B7D376}"/>
              </a:ext>
            </a:extLst>
          </p:cNvPr>
          <p:cNvGrpSpPr/>
          <p:nvPr/>
        </p:nvGrpSpPr>
        <p:grpSpPr>
          <a:xfrm>
            <a:off x="1821311" y="1885950"/>
            <a:ext cx="4264268" cy="4733791"/>
            <a:chOff x="1821311" y="1885950"/>
            <a:chExt cx="4264268" cy="4733791"/>
          </a:xfrm>
        </p:grpSpPr>
        <p:pic>
          <p:nvPicPr>
            <p:cNvPr id="9" name="図 8">
              <a:extLst>
                <a:ext uri="{FF2B5EF4-FFF2-40B4-BE49-F238E27FC236}">
                  <a16:creationId xmlns:a16="http://schemas.microsoft.com/office/drawing/2014/main" id="{FE2B81C1-FBCE-4FF7-81B1-EDAC0D3BE0D8}"/>
                </a:ext>
              </a:extLst>
            </p:cNvPr>
            <p:cNvPicPr>
              <a:picLocks noChangeAspect="1"/>
            </p:cNvPicPr>
            <p:nvPr/>
          </p:nvPicPr>
          <p:blipFill rotWithShape="1">
            <a:blip r:embed="rId2">
              <a:extLst>
                <a:ext uri="{28A0092B-C50C-407E-A947-70E740481C1C}">
                  <a14:useLocalDpi xmlns:a14="http://schemas.microsoft.com/office/drawing/2010/main" val="0"/>
                </a:ext>
              </a:extLst>
            </a:blip>
            <a:srcRect l="42188" r="6044"/>
            <a:stretch/>
          </p:blipFill>
          <p:spPr>
            <a:xfrm>
              <a:off x="3056041" y="1885950"/>
              <a:ext cx="3029538" cy="4389129"/>
            </a:xfrm>
            <a:prstGeom prst="rect">
              <a:avLst/>
            </a:prstGeom>
          </p:spPr>
        </p:pic>
        <p:sp>
          <p:nvSpPr>
            <p:cNvPr id="10" name="正方形/長方形 9">
              <a:extLst>
                <a:ext uri="{FF2B5EF4-FFF2-40B4-BE49-F238E27FC236}">
                  <a16:creationId xmlns:a16="http://schemas.microsoft.com/office/drawing/2014/main" id="{58B1DE09-ED69-4AA2-A595-F51BA4C4204C}"/>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1A43C5A9-1DF1-4304-9F1E-50FAE6CE3B65}"/>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12" name="テキスト ボックス 11">
              <a:extLst>
                <a:ext uri="{FF2B5EF4-FFF2-40B4-BE49-F238E27FC236}">
                  <a16:creationId xmlns:a16="http://schemas.microsoft.com/office/drawing/2014/main" id="{93DFE90D-944A-4F48-9C34-313AF4D11F86}"/>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3" name="テキスト ボックス 12">
              <a:extLst>
                <a:ext uri="{FF2B5EF4-FFF2-40B4-BE49-F238E27FC236}">
                  <a16:creationId xmlns:a16="http://schemas.microsoft.com/office/drawing/2014/main" id="{E77C79BB-498C-4283-8330-34316330288F}"/>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4" name="テキスト ボックス 13">
              <a:extLst>
                <a:ext uri="{FF2B5EF4-FFF2-40B4-BE49-F238E27FC236}">
                  <a16:creationId xmlns:a16="http://schemas.microsoft.com/office/drawing/2014/main" id="{DCBF7D84-8C30-49FD-BFCA-619A691A8ECD}"/>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5" name="テキスト ボックス 14">
              <a:extLst>
                <a:ext uri="{FF2B5EF4-FFF2-40B4-BE49-F238E27FC236}">
                  <a16:creationId xmlns:a16="http://schemas.microsoft.com/office/drawing/2014/main" id="{503242F6-CC3C-41FB-BFC4-87F1100EA22F}"/>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6" name="テキスト ボックス 15">
              <a:extLst>
                <a:ext uri="{FF2B5EF4-FFF2-40B4-BE49-F238E27FC236}">
                  <a16:creationId xmlns:a16="http://schemas.microsoft.com/office/drawing/2014/main" id="{6DD23D1D-128A-42CC-B48E-A96DFFCE6980}"/>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7" name="テキスト ボックス 16">
              <a:extLst>
                <a:ext uri="{FF2B5EF4-FFF2-40B4-BE49-F238E27FC236}">
                  <a16:creationId xmlns:a16="http://schemas.microsoft.com/office/drawing/2014/main" id="{DBE664FA-EA18-4378-BD17-7C87D65FF1D2}"/>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8" name="正方形/長方形 17">
              <a:extLst>
                <a:ext uri="{FF2B5EF4-FFF2-40B4-BE49-F238E27FC236}">
                  <a16:creationId xmlns:a16="http://schemas.microsoft.com/office/drawing/2014/main" id="{9B3F3B8B-05D7-4D3F-8502-BFBF14C642F0}"/>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青年漫画タッチ 評価 混合行列</a:t>
              </a:r>
            </a:p>
          </p:txBody>
        </p:sp>
        <p:sp>
          <p:nvSpPr>
            <p:cNvPr id="19" name="正方形/長方形 18">
              <a:extLst>
                <a:ext uri="{FF2B5EF4-FFF2-40B4-BE49-F238E27FC236}">
                  <a16:creationId xmlns:a16="http://schemas.microsoft.com/office/drawing/2014/main" id="{2F1A4A91-14FB-4385-8D11-BE892DDCF526}"/>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88162BD-FFC2-4464-B739-33E762AB50E0}"/>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21" name="テキスト ボックス 20">
              <a:extLst>
                <a:ext uri="{FF2B5EF4-FFF2-40B4-BE49-F238E27FC236}">
                  <a16:creationId xmlns:a16="http://schemas.microsoft.com/office/drawing/2014/main" id="{336BA64A-A996-42F7-99F8-823CD959735B}"/>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22" name="テキスト ボックス 21">
              <a:extLst>
                <a:ext uri="{FF2B5EF4-FFF2-40B4-BE49-F238E27FC236}">
                  <a16:creationId xmlns:a16="http://schemas.microsoft.com/office/drawing/2014/main" id="{64E94ED3-2D13-465E-AED5-8FC2C80B358B}"/>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3" name="テキスト ボックス 22">
              <a:extLst>
                <a:ext uri="{FF2B5EF4-FFF2-40B4-BE49-F238E27FC236}">
                  <a16:creationId xmlns:a16="http://schemas.microsoft.com/office/drawing/2014/main" id="{C7E757A2-3C84-4EF9-AC95-826BE9D8AA4E}"/>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383827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kumimoji="1" lang="ja-JP" altLang="en-US" sz="3200" dirty="0">
                <a:solidFill>
                  <a:schemeClr val="tx1"/>
                </a:solidFill>
              </a:rPr>
              <a:t> 混合行列 時系列長 </a:t>
            </a:r>
            <a:r>
              <a:rPr kumimoji="1" lang="en-US" altLang="ja-JP" sz="3200" dirty="0">
                <a:solidFill>
                  <a:schemeClr val="tx1"/>
                </a:solidFill>
              </a:rPr>
              <a:t>N = 6 </a:t>
            </a:r>
            <a:r>
              <a:rPr kumimoji="1" lang="ja-JP" altLang="en-US" sz="3200" dirty="0">
                <a:solidFill>
                  <a:schemeClr val="tx1"/>
                </a:solidFill>
              </a:rPr>
              <a:t>の場合</a:t>
            </a: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pSp>
        <p:nvGrpSpPr>
          <p:cNvPr id="5" name="グループ化 4">
            <a:extLst>
              <a:ext uri="{FF2B5EF4-FFF2-40B4-BE49-F238E27FC236}">
                <a16:creationId xmlns:a16="http://schemas.microsoft.com/office/drawing/2014/main" id="{2BA0AECE-F9E3-49B4-963B-94ACA43E0F78}"/>
              </a:ext>
            </a:extLst>
          </p:cNvPr>
          <p:cNvGrpSpPr/>
          <p:nvPr/>
        </p:nvGrpSpPr>
        <p:grpSpPr>
          <a:xfrm>
            <a:off x="1821311" y="1879343"/>
            <a:ext cx="4257517" cy="4740398"/>
            <a:chOff x="1821311" y="1879343"/>
            <a:chExt cx="4257517" cy="4740398"/>
          </a:xfrm>
        </p:grpSpPr>
        <p:pic>
          <p:nvPicPr>
            <p:cNvPr id="6" name="図 5">
              <a:extLst>
                <a:ext uri="{FF2B5EF4-FFF2-40B4-BE49-F238E27FC236}">
                  <a16:creationId xmlns:a16="http://schemas.microsoft.com/office/drawing/2014/main" id="{A17BC127-808E-4F7A-BD91-1640FC659C24}"/>
                </a:ext>
              </a:extLst>
            </p:cNvPr>
            <p:cNvPicPr>
              <a:picLocks noChangeAspect="1"/>
            </p:cNvPicPr>
            <p:nvPr/>
          </p:nvPicPr>
          <p:blipFill rotWithShape="1">
            <a:blip r:embed="rId2">
              <a:extLst>
                <a:ext uri="{28A0092B-C50C-407E-A947-70E740481C1C}">
                  <a14:useLocalDpi xmlns:a14="http://schemas.microsoft.com/office/drawing/2010/main" val="0"/>
                </a:ext>
              </a:extLst>
            </a:blip>
            <a:srcRect l="56416" r="7136"/>
            <a:stretch/>
          </p:blipFill>
          <p:spPr>
            <a:xfrm>
              <a:off x="3906079" y="1879343"/>
              <a:ext cx="2172749" cy="4379790"/>
            </a:xfrm>
            <a:prstGeom prst="rect">
              <a:avLst/>
            </a:prstGeom>
          </p:spPr>
        </p:pic>
        <p:sp>
          <p:nvSpPr>
            <p:cNvPr id="7" name="正方形/長方形 6">
              <a:extLst>
                <a:ext uri="{FF2B5EF4-FFF2-40B4-BE49-F238E27FC236}">
                  <a16:creationId xmlns:a16="http://schemas.microsoft.com/office/drawing/2014/main" id="{8D13C622-C8C5-4959-8E16-DD6A1D62A849}"/>
                </a:ext>
              </a:extLst>
            </p:cNvPr>
            <p:cNvSpPr/>
            <p:nvPr/>
          </p:nvSpPr>
          <p:spPr>
            <a:xfrm>
              <a:off x="1848119" y="1885950"/>
              <a:ext cx="2057960" cy="4373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BF88A36-83B9-403D-BD6B-D0A184AC11E9}"/>
                </a:ext>
              </a:extLst>
            </p:cNvPr>
            <p:cNvSpPr txBox="1"/>
            <p:nvPr/>
          </p:nvSpPr>
          <p:spPr>
            <a:xfrm>
              <a:off x="2453426" y="2455035"/>
              <a:ext cx="1809482" cy="369332"/>
            </a:xfrm>
            <a:prstGeom prst="rect">
              <a:avLst/>
            </a:prstGeom>
            <a:noFill/>
          </p:spPr>
          <p:txBody>
            <a:bodyPr wrap="square" rtlCol="0">
              <a:spAutoFit/>
            </a:bodyPr>
            <a:lstStyle/>
            <a:p>
              <a:r>
                <a:rPr kumimoji="1" lang="ja-JP" altLang="en-US" dirty="0">
                  <a:solidFill>
                    <a:schemeClr val="bg2"/>
                  </a:solidFill>
                </a:rPr>
                <a:t>ニュートラル</a:t>
              </a:r>
            </a:p>
          </p:txBody>
        </p:sp>
        <p:sp>
          <p:nvSpPr>
            <p:cNvPr id="9" name="テキスト ボックス 8">
              <a:extLst>
                <a:ext uri="{FF2B5EF4-FFF2-40B4-BE49-F238E27FC236}">
                  <a16:creationId xmlns:a16="http://schemas.microsoft.com/office/drawing/2014/main" id="{9FA22CCE-4B4E-49D8-AFCC-4685A6836E5D}"/>
                </a:ext>
              </a:extLst>
            </p:cNvPr>
            <p:cNvSpPr txBox="1"/>
            <p:nvPr/>
          </p:nvSpPr>
          <p:spPr>
            <a:xfrm>
              <a:off x="2453426" y="2948725"/>
              <a:ext cx="1452653" cy="369332"/>
            </a:xfrm>
            <a:prstGeom prst="rect">
              <a:avLst/>
            </a:prstGeom>
            <a:noFill/>
          </p:spPr>
          <p:txBody>
            <a:bodyPr wrap="square" rtlCol="0">
              <a:spAutoFit/>
            </a:bodyPr>
            <a:lstStyle/>
            <a:p>
              <a:pPr algn="r"/>
              <a:r>
                <a:rPr kumimoji="1" lang="ja-JP" altLang="en-US" dirty="0">
                  <a:solidFill>
                    <a:schemeClr val="bg2"/>
                  </a:solidFill>
                </a:rPr>
                <a:t>驚愕</a:t>
              </a:r>
            </a:p>
          </p:txBody>
        </p:sp>
        <p:sp>
          <p:nvSpPr>
            <p:cNvPr id="10" name="テキスト ボックス 9">
              <a:extLst>
                <a:ext uri="{FF2B5EF4-FFF2-40B4-BE49-F238E27FC236}">
                  <a16:creationId xmlns:a16="http://schemas.microsoft.com/office/drawing/2014/main" id="{8A9F6625-95FD-4871-A7EF-C7E685942CF5}"/>
                </a:ext>
              </a:extLst>
            </p:cNvPr>
            <p:cNvSpPr txBox="1"/>
            <p:nvPr/>
          </p:nvSpPr>
          <p:spPr>
            <a:xfrm>
              <a:off x="2453426" y="3442415"/>
              <a:ext cx="1452653" cy="369332"/>
            </a:xfrm>
            <a:prstGeom prst="rect">
              <a:avLst/>
            </a:prstGeom>
            <a:noFill/>
          </p:spPr>
          <p:txBody>
            <a:bodyPr wrap="square" rtlCol="0">
              <a:spAutoFit/>
            </a:bodyPr>
            <a:lstStyle/>
            <a:p>
              <a:pPr algn="r"/>
              <a:r>
                <a:rPr kumimoji="1" lang="ja-JP" altLang="en-US" dirty="0">
                  <a:solidFill>
                    <a:schemeClr val="bg2"/>
                  </a:solidFill>
                </a:rPr>
                <a:t>喜楽</a:t>
              </a:r>
            </a:p>
          </p:txBody>
        </p:sp>
        <p:sp>
          <p:nvSpPr>
            <p:cNvPr id="11" name="テキスト ボックス 10">
              <a:extLst>
                <a:ext uri="{FF2B5EF4-FFF2-40B4-BE49-F238E27FC236}">
                  <a16:creationId xmlns:a16="http://schemas.microsoft.com/office/drawing/2014/main" id="{2655FD24-8E9B-4252-A07B-3C40129F3022}"/>
                </a:ext>
              </a:extLst>
            </p:cNvPr>
            <p:cNvSpPr txBox="1"/>
            <p:nvPr/>
          </p:nvSpPr>
          <p:spPr>
            <a:xfrm>
              <a:off x="2453426" y="3936105"/>
              <a:ext cx="1452653" cy="369332"/>
            </a:xfrm>
            <a:prstGeom prst="rect">
              <a:avLst/>
            </a:prstGeom>
            <a:noFill/>
          </p:spPr>
          <p:txBody>
            <a:bodyPr wrap="square" rtlCol="0">
              <a:spAutoFit/>
            </a:bodyPr>
            <a:lstStyle/>
            <a:p>
              <a:pPr algn="r"/>
              <a:r>
                <a:rPr kumimoji="1" lang="ja-JP" altLang="en-US" dirty="0">
                  <a:solidFill>
                    <a:schemeClr val="bg2"/>
                  </a:solidFill>
                </a:rPr>
                <a:t>恐怖</a:t>
              </a:r>
            </a:p>
          </p:txBody>
        </p:sp>
        <p:sp>
          <p:nvSpPr>
            <p:cNvPr id="12" name="テキスト ボックス 11">
              <a:extLst>
                <a:ext uri="{FF2B5EF4-FFF2-40B4-BE49-F238E27FC236}">
                  <a16:creationId xmlns:a16="http://schemas.microsoft.com/office/drawing/2014/main" id="{AAC09B31-AFAE-4FA2-A9E1-8A15CDC25E5B}"/>
                </a:ext>
              </a:extLst>
            </p:cNvPr>
            <p:cNvSpPr txBox="1"/>
            <p:nvPr/>
          </p:nvSpPr>
          <p:spPr>
            <a:xfrm>
              <a:off x="2453426" y="4426028"/>
              <a:ext cx="1452653" cy="369332"/>
            </a:xfrm>
            <a:prstGeom prst="rect">
              <a:avLst/>
            </a:prstGeom>
            <a:noFill/>
          </p:spPr>
          <p:txBody>
            <a:bodyPr wrap="square" rtlCol="0">
              <a:spAutoFit/>
            </a:bodyPr>
            <a:lstStyle/>
            <a:p>
              <a:pPr algn="r"/>
              <a:r>
                <a:rPr kumimoji="1" lang="ja-JP" altLang="en-US" dirty="0">
                  <a:solidFill>
                    <a:schemeClr val="bg2"/>
                  </a:solidFill>
                </a:rPr>
                <a:t>悲哀</a:t>
              </a:r>
            </a:p>
          </p:txBody>
        </p:sp>
        <p:sp>
          <p:nvSpPr>
            <p:cNvPr id="13" name="テキスト ボックス 12">
              <a:extLst>
                <a:ext uri="{FF2B5EF4-FFF2-40B4-BE49-F238E27FC236}">
                  <a16:creationId xmlns:a16="http://schemas.microsoft.com/office/drawing/2014/main" id="{40A087C9-192E-4AC6-8BB8-8E9318753B6D}"/>
                </a:ext>
              </a:extLst>
            </p:cNvPr>
            <p:cNvSpPr txBox="1"/>
            <p:nvPr/>
          </p:nvSpPr>
          <p:spPr>
            <a:xfrm>
              <a:off x="2453426" y="4921813"/>
              <a:ext cx="1452653" cy="369332"/>
            </a:xfrm>
            <a:prstGeom prst="rect">
              <a:avLst/>
            </a:prstGeom>
            <a:noFill/>
          </p:spPr>
          <p:txBody>
            <a:bodyPr wrap="square" rtlCol="0">
              <a:spAutoFit/>
            </a:bodyPr>
            <a:lstStyle/>
            <a:p>
              <a:pPr algn="r"/>
              <a:r>
                <a:rPr kumimoji="1" lang="ja-JP" altLang="en-US" dirty="0">
                  <a:solidFill>
                    <a:schemeClr val="bg2"/>
                  </a:solidFill>
                </a:rPr>
                <a:t>憤怒</a:t>
              </a:r>
            </a:p>
          </p:txBody>
        </p:sp>
        <p:sp>
          <p:nvSpPr>
            <p:cNvPr id="14" name="テキスト ボックス 13">
              <a:extLst>
                <a:ext uri="{FF2B5EF4-FFF2-40B4-BE49-F238E27FC236}">
                  <a16:creationId xmlns:a16="http://schemas.microsoft.com/office/drawing/2014/main" id="{22E5A83F-6B42-472D-B06D-03EE8FF92ABF}"/>
                </a:ext>
              </a:extLst>
            </p:cNvPr>
            <p:cNvSpPr txBox="1"/>
            <p:nvPr/>
          </p:nvSpPr>
          <p:spPr>
            <a:xfrm>
              <a:off x="2453426" y="5412572"/>
              <a:ext cx="1452653" cy="369332"/>
            </a:xfrm>
            <a:prstGeom prst="rect">
              <a:avLst/>
            </a:prstGeom>
            <a:noFill/>
          </p:spPr>
          <p:txBody>
            <a:bodyPr wrap="square" rtlCol="0">
              <a:spAutoFit/>
            </a:bodyPr>
            <a:lstStyle/>
            <a:p>
              <a:pPr algn="r"/>
              <a:r>
                <a:rPr kumimoji="1" lang="ja-JP" altLang="en-US" dirty="0">
                  <a:solidFill>
                    <a:schemeClr val="bg2"/>
                  </a:solidFill>
                </a:rPr>
                <a:t>嫌悪</a:t>
              </a:r>
            </a:p>
          </p:txBody>
        </p:sp>
        <p:sp>
          <p:nvSpPr>
            <p:cNvPr id="15" name="正方形/長方形 14">
              <a:extLst>
                <a:ext uri="{FF2B5EF4-FFF2-40B4-BE49-F238E27FC236}">
                  <a16:creationId xmlns:a16="http://schemas.microsoft.com/office/drawing/2014/main" id="{9C41C9F9-2590-49BF-89A5-18688E0F01DD}"/>
                </a:ext>
              </a:extLst>
            </p:cNvPr>
            <p:cNvSpPr/>
            <p:nvPr/>
          </p:nvSpPr>
          <p:spPr>
            <a:xfrm>
              <a:off x="1841679" y="1885950"/>
              <a:ext cx="4192073" cy="490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solidFill>
                </a:rPr>
                <a:t>少年漫画タッチ 評価 混合行列</a:t>
              </a:r>
            </a:p>
          </p:txBody>
        </p:sp>
        <p:sp>
          <p:nvSpPr>
            <p:cNvPr id="16" name="正方形/長方形 15">
              <a:extLst>
                <a:ext uri="{FF2B5EF4-FFF2-40B4-BE49-F238E27FC236}">
                  <a16:creationId xmlns:a16="http://schemas.microsoft.com/office/drawing/2014/main" id="{0A32C5B5-1454-4C11-994F-A63789586570}"/>
                </a:ext>
              </a:extLst>
            </p:cNvPr>
            <p:cNvSpPr/>
            <p:nvPr/>
          </p:nvSpPr>
          <p:spPr>
            <a:xfrm>
              <a:off x="1848117" y="5853448"/>
              <a:ext cx="4224271" cy="7662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8784108-CE6E-4B94-9962-3376FE54E9FE}"/>
                </a:ext>
              </a:extLst>
            </p:cNvPr>
            <p:cNvSpPr txBox="1"/>
            <p:nvPr/>
          </p:nvSpPr>
          <p:spPr>
            <a:xfrm>
              <a:off x="3960252" y="5928817"/>
              <a:ext cx="543604" cy="307777"/>
            </a:xfrm>
            <a:prstGeom prst="rect">
              <a:avLst/>
            </a:prstGeom>
            <a:noFill/>
          </p:spPr>
          <p:txBody>
            <a:bodyPr wrap="square" rtlCol="0">
              <a:spAutoFit/>
            </a:bodyPr>
            <a:lstStyle/>
            <a:p>
              <a:pPr algn="ctr"/>
              <a:r>
                <a:rPr kumimoji="1" lang="ja-JP" altLang="en-US" sz="1400" dirty="0">
                  <a:solidFill>
                    <a:schemeClr val="bg2"/>
                  </a:solidFill>
                </a:rPr>
                <a:t>喜楽</a:t>
              </a:r>
            </a:p>
          </p:txBody>
        </p:sp>
        <p:sp>
          <p:nvSpPr>
            <p:cNvPr id="18" name="テキスト ボックス 17">
              <a:extLst>
                <a:ext uri="{FF2B5EF4-FFF2-40B4-BE49-F238E27FC236}">
                  <a16:creationId xmlns:a16="http://schemas.microsoft.com/office/drawing/2014/main" id="{40C0F498-2FED-487D-B765-A2D7763A7B9D}"/>
                </a:ext>
              </a:extLst>
            </p:cNvPr>
            <p:cNvSpPr txBox="1"/>
            <p:nvPr/>
          </p:nvSpPr>
          <p:spPr>
            <a:xfrm>
              <a:off x="4311200" y="5925571"/>
              <a:ext cx="795271" cy="307777"/>
            </a:xfrm>
            <a:prstGeom prst="rect">
              <a:avLst/>
            </a:prstGeom>
            <a:noFill/>
          </p:spPr>
          <p:txBody>
            <a:bodyPr wrap="square" rtlCol="0">
              <a:spAutoFit/>
            </a:bodyPr>
            <a:lstStyle/>
            <a:p>
              <a:pPr algn="ctr"/>
              <a:r>
                <a:rPr kumimoji="1" lang="ja-JP" altLang="en-US" sz="1400" dirty="0">
                  <a:solidFill>
                    <a:schemeClr val="bg2"/>
                  </a:solidFill>
                </a:rPr>
                <a:t>その他</a:t>
              </a:r>
            </a:p>
          </p:txBody>
        </p:sp>
        <p:sp>
          <p:nvSpPr>
            <p:cNvPr id="19" name="テキスト ボックス 18">
              <a:extLst>
                <a:ext uri="{FF2B5EF4-FFF2-40B4-BE49-F238E27FC236}">
                  <a16:creationId xmlns:a16="http://schemas.microsoft.com/office/drawing/2014/main" id="{EB07ECA9-EE13-4C7E-A8AC-16CC9F1BFF5E}"/>
                </a:ext>
              </a:extLst>
            </p:cNvPr>
            <p:cNvSpPr txBox="1"/>
            <p:nvPr/>
          </p:nvSpPr>
          <p:spPr>
            <a:xfrm>
              <a:off x="4038167" y="6239840"/>
              <a:ext cx="795271" cy="369332"/>
            </a:xfrm>
            <a:prstGeom prst="rect">
              <a:avLst/>
            </a:prstGeom>
            <a:noFill/>
          </p:spPr>
          <p:txBody>
            <a:bodyPr wrap="square" rtlCol="0">
              <a:spAutoFit/>
            </a:bodyPr>
            <a:lstStyle/>
            <a:p>
              <a:pPr algn="ctr"/>
              <a:r>
                <a:rPr kumimoji="1" lang="ja-JP" altLang="en-US" b="1" dirty="0">
                  <a:solidFill>
                    <a:schemeClr val="bg2"/>
                  </a:solidFill>
                </a:rPr>
                <a:t>予測</a:t>
              </a:r>
            </a:p>
          </p:txBody>
        </p:sp>
        <p:sp>
          <p:nvSpPr>
            <p:cNvPr id="20" name="テキスト ボックス 19">
              <a:extLst>
                <a:ext uri="{FF2B5EF4-FFF2-40B4-BE49-F238E27FC236}">
                  <a16:creationId xmlns:a16="http://schemas.microsoft.com/office/drawing/2014/main" id="{67CC2E60-C621-4503-9BFE-3F83AF84F447}"/>
                </a:ext>
              </a:extLst>
            </p:cNvPr>
            <p:cNvSpPr txBox="1"/>
            <p:nvPr/>
          </p:nvSpPr>
          <p:spPr>
            <a:xfrm>
              <a:off x="1821311" y="3936105"/>
              <a:ext cx="795271" cy="369332"/>
            </a:xfrm>
            <a:prstGeom prst="rect">
              <a:avLst/>
            </a:prstGeom>
            <a:noFill/>
          </p:spPr>
          <p:txBody>
            <a:bodyPr wrap="square" rtlCol="0">
              <a:spAutoFit/>
            </a:bodyPr>
            <a:lstStyle/>
            <a:p>
              <a:pPr algn="ctr"/>
              <a:r>
                <a:rPr kumimoji="1" lang="ja-JP" altLang="en-US" b="1" dirty="0">
                  <a:solidFill>
                    <a:schemeClr val="bg2"/>
                  </a:solidFill>
                </a:rPr>
                <a:t>真値</a:t>
              </a:r>
            </a:p>
          </p:txBody>
        </p:sp>
      </p:grpSp>
    </p:spTree>
    <p:extLst>
      <p:ext uri="{BB962C8B-B14F-4D97-AF65-F5344CB8AC3E}">
        <p14:creationId xmlns:p14="http://schemas.microsoft.com/office/powerpoint/2010/main" val="812673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喜楽と判別されてしまった例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6E2AEC32-62E3-4A58-A0E0-D5C341D1413B}"/>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5362" r="50000" b="66957"/>
          <a:stretch/>
        </p:blipFill>
        <p:spPr>
          <a:xfrm>
            <a:off x="856061" y="1910032"/>
            <a:ext cx="2166730" cy="1898374"/>
          </a:xfrm>
          <a:prstGeom prst="rect">
            <a:avLst/>
          </a:prstGeom>
        </p:spPr>
      </p:pic>
      <p:pic>
        <p:nvPicPr>
          <p:cNvPr id="6" name="図 5" descr="テキスト が含まれている画像&#10;&#10;自動的に生成された説明">
            <a:extLst>
              <a:ext uri="{FF2B5EF4-FFF2-40B4-BE49-F238E27FC236}">
                <a16:creationId xmlns:a16="http://schemas.microsoft.com/office/drawing/2014/main" id="{96A772AE-3163-4522-932F-BCBBE18F45A0}"/>
              </a:ext>
            </a:extLst>
          </p:cNvPr>
          <p:cNvPicPr>
            <a:picLocks noChangeAspect="1"/>
          </p:cNvPicPr>
          <p:nvPr/>
        </p:nvPicPr>
        <p:blipFill rotWithShape="1">
          <a:blip r:embed="rId2">
            <a:extLst>
              <a:ext uri="{28A0092B-C50C-407E-A947-70E740481C1C}">
                <a14:useLocalDpi xmlns:a14="http://schemas.microsoft.com/office/drawing/2010/main" val="0"/>
              </a:ext>
            </a:extLst>
          </a:blip>
          <a:srcRect l="5680" t="74301" r="50000" b="5265"/>
          <a:stretch/>
        </p:blipFill>
        <p:spPr>
          <a:xfrm>
            <a:off x="856061" y="4776843"/>
            <a:ext cx="2166730" cy="1401417"/>
          </a:xfrm>
          <a:prstGeom prst="rect">
            <a:avLst/>
          </a:prstGeom>
        </p:spPr>
      </p:pic>
      <p:sp>
        <p:nvSpPr>
          <p:cNvPr id="7" name="テキスト ボックス 6">
            <a:extLst>
              <a:ext uri="{FF2B5EF4-FFF2-40B4-BE49-F238E27FC236}">
                <a16:creationId xmlns:a16="http://schemas.microsoft.com/office/drawing/2014/main" id="{8F1E6CCA-111A-4A9B-8CAA-91271D7F5A9C}"/>
              </a:ext>
            </a:extLst>
          </p:cNvPr>
          <p:cNvSpPr txBox="1"/>
          <p:nvPr/>
        </p:nvSpPr>
        <p:spPr>
          <a:xfrm>
            <a:off x="856061" y="4015409"/>
            <a:ext cx="2085922" cy="646331"/>
          </a:xfrm>
          <a:prstGeom prst="rect">
            <a:avLst/>
          </a:prstGeom>
          <a:noFill/>
        </p:spPr>
        <p:txBody>
          <a:bodyPr wrap="square" rtlCol="0">
            <a:spAutoFit/>
          </a:bodyPr>
          <a:lstStyle/>
          <a:p>
            <a:pPr algn="ctr"/>
            <a:r>
              <a:rPr kumimoji="1" lang="ja-JP" altLang="en-US" dirty="0"/>
              <a:t>・</a:t>
            </a:r>
            <a:endParaRPr kumimoji="1" lang="en-US" altLang="ja-JP" dirty="0"/>
          </a:p>
          <a:p>
            <a:pPr algn="ctr"/>
            <a:r>
              <a:rPr kumimoji="1" lang="ja-JP" altLang="en-US" dirty="0"/>
              <a:t>・</a:t>
            </a:r>
          </a:p>
        </p:txBody>
      </p:sp>
      <p:sp>
        <p:nvSpPr>
          <p:cNvPr id="8" name="正方形/長方形 7">
            <a:extLst>
              <a:ext uri="{FF2B5EF4-FFF2-40B4-BE49-F238E27FC236}">
                <a16:creationId xmlns:a16="http://schemas.microsoft.com/office/drawing/2014/main" id="{463450B7-009B-4332-BD0C-2BADF2BF633B}"/>
              </a:ext>
            </a:extLst>
          </p:cNvPr>
          <p:cNvSpPr/>
          <p:nvPr/>
        </p:nvSpPr>
        <p:spPr>
          <a:xfrm>
            <a:off x="1899022" y="2395329"/>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2487D889-6438-4DB0-AC69-D7D13270499D}"/>
              </a:ext>
            </a:extLst>
          </p:cNvPr>
          <p:cNvSpPr/>
          <p:nvPr/>
        </p:nvSpPr>
        <p:spPr>
          <a:xfrm>
            <a:off x="1370406" y="5630177"/>
            <a:ext cx="528616" cy="45905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1" name="直線矢印コネクタ 10">
            <a:extLst>
              <a:ext uri="{FF2B5EF4-FFF2-40B4-BE49-F238E27FC236}">
                <a16:creationId xmlns:a16="http://schemas.microsoft.com/office/drawing/2014/main" id="{930A28B5-09A5-4D16-B800-B863412ABC3C}"/>
              </a:ext>
            </a:extLst>
          </p:cNvPr>
          <p:cNvCxnSpPr>
            <a:endCxn id="8" idx="3"/>
          </p:cNvCxnSpPr>
          <p:nvPr/>
        </p:nvCxnSpPr>
        <p:spPr>
          <a:xfrm flipH="1">
            <a:off x="2427638" y="2464904"/>
            <a:ext cx="1995275" cy="159954"/>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BE5A1D-B3DC-43A9-95AF-30437C2911F6}"/>
              </a:ext>
            </a:extLst>
          </p:cNvPr>
          <p:cNvCxnSpPr>
            <a:cxnSpLocks/>
          </p:cNvCxnSpPr>
          <p:nvPr/>
        </p:nvCxnSpPr>
        <p:spPr>
          <a:xfrm flipH="1">
            <a:off x="1899023" y="5277678"/>
            <a:ext cx="2186904" cy="529092"/>
          </a:xfrm>
          <a:prstGeom prst="straightConnector1">
            <a:avLst/>
          </a:prstGeom>
          <a:ln w="57150">
            <a:solidFill>
              <a:srgbClr val="F4B54B"/>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8AC2CA1-95F5-4F1E-90A3-F898D652F78F}"/>
              </a:ext>
            </a:extLst>
          </p:cNvPr>
          <p:cNvSpPr txBox="1"/>
          <p:nvPr/>
        </p:nvSpPr>
        <p:spPr>
          <a:xfrm>
            <a:off x="4234069" y="2280238"/>
            <a:ext cx="1162878" cy="369332"/>
          </a:xfrm>
          <a:prstGeom prst="rect">
            <a:avLst/>
          </a:prstGeom>
          <a:noFill/>
        </p:spPr>
        <p:txBody>
          <a:bodyPr wrap="square" rtlCol="0">
            <a:spAutoFit/>
          </a:bodyPr>
          <a:lstStyle/>
          <a:p>
            <a:pPr algn="ctr"/>
            <a:r>
              <a:rPr kumimoji="1" lang="ja-JP" altLang="en-US" dirty="0"/>
              <a:t>嫌悪</a:t>
            </a:r>
          </a:p>
        </p:txBody>
      </p:sp>
      <p:sp>
        <p:nvSpPr>
          <p:cNvPr id="15" name="テキスト ボックス 14">
            <a:extLst>
              <a:ext uri="{FF2B5EF4-FFF2-40B4-BE49-F238E27FC236}">
                <a16:creationId xmlns:a16="http://schemas.microsoft.com/office/drawing/2014/main" id="{1693026F-B1A5-4B77-9D07-430C49AEDE05}"/>
              </a:ext>
            </a:extLst>
          </p:cNvPr>
          <p:cNvSpPr txBox="1"/>
          <p:nvPr/>
        </p:nvSpPr>
        <p:spPr>
          <a:xfrm>
            <a:off x="3841474" y="5088339"/>
            <a:ext cx="1162878" cy="369332"/>
          </a:xfrm>
          <a:prstGeom prst="rect">
            <a:avLst/>
          </a:prstGeom>
          <a:noFill/>
        </p:spPr>
        <p:txBody>
          <a:bodyPr wrap="square" rtlCol="0">
            <a:spAutoFit/>
          </a:bodyPr>
          <a:lstStyle/>
          <a:p>
            <a:pPr algn="ctr"/>
            <a:r>
              <a:rPr kumimoji="1" lang="ja-JP" altLang="en-US" dirty="0"/>
              <a:t>驚愕</a:t>
            </a:r>
          </a:p>
        </p:txBody>
      </p:sp>
      <p:sp>
        <p:nvSpPr>
          <p:cNvPr id="3" name="正方形/長方形 2">
            <a:extLst>
              <a:ext uri="{FF2B5EF4-FFF2-40B4-BE49-F238E27FC236}">
                <a16:creationId xmlns:a16="http://schemas.microsoft.com/office/drawing/2014/main" id="{0D7A3B6B-E20C-4C08-9C0B-6526C2CC7FA0}"/>
              </a:ext>
            </a:extLst>
          </p:cNvPr>
          <p:cNvSpPr/>
          <p:nvPr/>
        </p:nvSpPr>
        <p:spPr>
          <a:xfrm>
            <a:off x="3234547" y="920162"/>
            <a:ext cx="2672526" cy="369332"/>
          </a:xfrm>
          <a:prstGeom prst="rect">
            <a:avLst/>
          </a:prstGeom>
        </p:spPr>
        <p:txBody>
          <a:bodyPr wrap="none">
            <a:spAutoFit/>
          </a:bodyPr>
          <a:lstStyle/>
          <a:p>
            <a:r>
              <a:rPr kumimoji="1" lang="en-US" altLang="ja-JP" dirty="0"/>
              <a:t>&lt; </a:t>
            </a:r>
            <a:r>
              <a:rPr kumimoji="1" lang="ja-JP" altLang="en-US" dirty="0"/>
              <a:t>ギャグタッチ  </a:t>
            </a:r>
            <a:r>
              <a:rPr kumimoji="1" lang="en-US" altLang="ja-JP" dirty="0"/>
              <a:t>N = 6 &gt;</a:t>
            </a:r>
          </a:p>
        </p:txBody>
      </p:sp>
    </p:spTree>
    <p:extLst>
      <p:ext uri="{BB962C8B-B14F-4D97-AF65-F5344CB8AC3E}">
        <p14:creationId xmlns:p14="http://schemas.microsoft.com/office/powerpoint/2010/main" val="2212002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kumimoji="1" lang="en-US" altLang="ja-JP" sz="3200" dirty="0">
                <a:solidFill>
                  <a:schemeClr val="tx1"/>
                </a:solidFill>
              </a:rPr>
              <a:t>2</a:t>
            </a:r>
            <a:r>
              <a:rPr lang="ja-JP" altLang="en-US" sz="3200" dirty="0">
                <a:solidFill>
                  <a:schemeClr val="tx1"/>
                </a:solidFill>
              </a:rPr>
              <a:t> 喜楽と判別できなかった例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sp>
        <p:nvSpPr>
          <p:cNvPr id="3" name="テキスト ボックス 2">
            <a:extLst>
              <a:ext uri="{FF2B5EF4-FFF2-40B4-BE49-F238E27FC236}">
                <a16:creationId xmlns:a16="http://schemas.microsoft.com/office/drawing/2014/main" id="{29792BA3-588B-4924-8595-F2B80396630F}"/>
              </a:ext>
            </a:extLst>
          </p:cNvPr>
          <p:cNvSpPr txBox="1"/>
          <p:nvPr/>
        </p:nvSpPr>
        <p:spPr>
          <a:xfrm>
            <a:off x="972152" y="2142180"/>
            <a:ext cx="5890661" cy="4401205"/>
          </a:xfrm>
          <a:prstGeom prst="rect">
            <a:avLst/>
          </a:prstGeom>
          <a:noFill/>
        </p:spPr>
        <p:txBody>
          <a:bodyPr wrap="square" rtlCol="0">
            <a:spAutoFit/>
          </a:bodyPr>
          <a:lstStyle/>
          <a:p>
            <a:r>
              <a:rPr kumimoji="1" lang="en-US" altLang="ja-JP" sz="2800" dirty="0"/>
              <a:t>&lt; </a:t>
            </a:r>
            <a:r>
              <a:rPr kumimoji="1" lang="ja-JP" altLang="en-US" sz="2800" dirty="0"/>
              <a:t>ギャグタッチ  </a:t>
            </a:r>
            <a:r>
              <a:rPr kumimoji="1" lang="en-US" altLang="ja-JP" sz="2800" dirty="0"/>
              <a:t>N = 6 &gt;</a:t>
            </a:r>
          </a:p>
          <a:p>
            <a:endParaRPr kumimoji="1" lang="en-US" altLang="ja-JP" sz="2800" dirty="0"/>
          </a:p>
          <a:p>
            <a:r>
              <a:rPr kumimoji="1" lang="ja-JP" altLang="en-US" sz="2800" dirty="0"/>
              <a:t>そうなんだ～</a:t>
            </a:r>
            <a:endParaRPr kumimoji="1" lang="en-US" altLang="ja-JP" sz="2800" dirty="0"/>
          </a:p>
          <a:p>
            <a:endParaRPr kumimoji="1" lang="en-US" altLang="ja-JP" sz="2800" dirty="0"/>
          </a:p>
          <a:p>
            <a:r>
              <a:rPr kumimoji="1" lang="ja-JP" altLang="en-US" sz="2800" dirty="0"/>
              <a:t>今日は良い実験結果が出たな</a:t>
            </a:r>
            <a:endParaRPr kumimoji="1" lang="en-US" altLang="ja-JP" sz="2800" dirty="0"/>
          </a:p>
          <a:p>
            <a:endParaRPr kumimoji="1" lang="en-US" altLang="ja-JP" sz="2800" dirty="0"/>
          </a:p>
          <a:p>
            <a:r>
              <a:rPr kumimoji="1" lang="ja-JP" altLang="en-US" sz="2800" dirty="0"/>
              <a:t>もう少し頑張るか</a:t>
            </a:r>
            <a:endParaRPr kumimoji="1" lang="en-US" altLang="ja-JP" sz="2800" dirty="0"/>
          </a:p>
          <a:p>
            <a:endParaRPr kumimoji="1" lang="en-US" altLang="ja-JP" sz="2800" dirty="0"/>
          </a:p>
          <a:p>
            <a:pPr marL="457200" indent="-457200">
              <a:buFont typeface="Symbol" panose="05050102010706020507" pitchFamily="18" charset="2"/>
              <a:buChar char="Þ"/>
            </a:pPr>
            <a:r>
              <a:rPr kumimoji="1" lang="ja-JP" altLang="en-US" sz="2800" dirty="0"/>
              <a:t>実験 </a:t>
            </a:r>
            <a:r>
              <a:rPr kumimoji="1" lang="en-US" altLang="ja-JP" sz="2800" dirty="0"/>
              <a:t>1 </a:t>
            </a:r>
            <a:r>
              <a:rPr kumimoji="1" lang="ja-JP" altLang="en-US" sz="2800" dirty="0"/>
              <a:t>でも失敗していた</a:t>
            </a:r>
            <a:r>
              <a:rPr kumimoji="1" lang="en-US" altLang="ja-JP" sz="2800" dirty="0"/>
              <a:t>.</a:t>
            </a:r>
          </a:p>
          <a:p>
            <a:pPr marL="457200" indent="-457200">
              <a:buFont typeface="Symbol" panose="05050102010706020507" pitchFamily="18" charset="2"/>
              <a:buChar char="Þ"/>
            </a:pPr>
            <a:r>
              <a:rPr kumimoji="1" lang="ja-JP" altLang="en-US" sz="2800" dirty="0"/>
              <a:t>分散表現が上手く取れていない</a:t>
            </a:r>
            <a:endParaRPr kumimoji="1" lang="en-US" altLang="ja-JP" sz="2800" dirty="0"/>
          </a:p>
        </p:txBody>
      </p:sp>
    </p:spTree>
    <p:extLst>
      <p:ext uri="{BB962C8B-B14F-4D97-AF65-F5344CB8AC3E}">
        <p14:creationId xmlns:p14="http://schemas.microsoft.com/office/powerpoint/2010/main" val="2898396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0" name="図 9">
            <a:extLst>
              <a:ext uri="{FF2B5EF4-FFF2-40B4-BE49-F238E27FC236}">
                <a16:creationId xmlns:a16="http://schemas.microsoft.com/office/drawing/2014/main" id="{2E3A45F4-C9B1-4FE9-B72E-3D5A06A4ECC5}"/>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412122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kumimoji="1" lang="ja-JP" altLang="en-US" sz="2100" dirty="0"/>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41433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t-SNE </a:t>
            </a:r>
            <a:r>
              <a:rPr lang="ja-JP" altLang="en-US" sz="4050" cap="none" dirty="0">
                <a:solidFill>
                  <a:schemeClr val="tx1"/>
                </a:solidFill>
              </a:rPr>
              <a:t>による解析</a:t>
            </a:r>
          </a:p>
        </p:txBody>
      </p:sp>
      <p:sp>
        <p:nvSpPr>
          <p:cNvPr id="4" name="スライド番号プレースホルダー 3">
            <a:extLst>
              <a:ext uri="{FF2B5EF4-FFF2-40B4-BE49-F238E27FC236}">
                <a16:creationId xmlns:a16="http://schemas.microsoft.com/office/drawing/2014/main" id="{336FA3C0-F232-402D-9A73-714BDFB2803F}"/>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pic>
        <p:nvPicPr>
          <p:cNvPr id="8" name="図 7">
            <a:extLst>
              <a:ext uri="{FF2B5EF4-FFF2-40B4-BE49-F238E27FC236}">
                <a16:creationId xmlns:a16="http://schemas.microsoft.com/office/drawing/2014/main" id="{9C10449E-F8F0-4358-AFC8-D227787B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82" y="1677274"/>
            <a:ext cx="7382055" cy="3691028"/>
          </a:xfrm>
          <a:prstGeom prst="rect">
            <a:avLst/>
          </a:prstGeom>
        </p:spPr>
      </p:pic>
      <p:sp>
        <p:nvSpPr>
          <p:cNvPr id="9" name="テキスト ボックス 8">
            <a:extLst>
              <a:ext uri="{FF2B5EF4-FFF2-40B4-BE49-F238E27FC236}">
                <a16:creationId xmlns:a16="http://schemas.microsoft.com/office/drawing/2014/main" id="{0CB4B26E-8C9E-4E1A-9D2A-3CF75EC16D73}"/>
              </a:ext>
            </a:extLst>
          </p:cNvPr>
          <p:cNvSpPr txBox="1"/>
          <p:nvPr/>
        </p:nvSpPr>
        <p:spPr>
          <a:xfrm>
            <a:off x="3014822" y="1677276"/>
            <a:ext cx="3111979" cy="369332"/>
          </a:xfrm>
          <a:prstGeom prst="rect">
            <a:avLst/>
          </a:prstGeom>
          <a:noFill/>
        </p:spPr>
        <p:txBody>
          <a:bodyPr wrap="square" rtlCol="0">
            <a:spAutoFit/>
          </a:bodyPr>
          <a:lstStyle/>
          <a:p>
            <a:pPr algn="ctr"/>
            <a:r>
              <a:rPr kumimoji="1" lang="ja-JP" altLang="en-US" dirty="0">
                <a:solidFill>
                  <a:schemeClr val="bg2"/>
                </a:solidFill>
              </a:rPr>
              <a:t>少年漫画タッチ</a:t>
            </a:r>
          </a:p>
        </p:txBody>
      </p:sp>
      <p:sp>
        <p:nvSpPr>
          <p:cNvPr id="11" name="フリーフォーム: 図形 10">
            <a:extLst>
              <a:ext uri="{FF2B5EF4-FFF2-40B4-BE49-F238E27FC236}">
                <a16:creationId xmlns:a16="http://schemas.microsoft.com/office/drawing/2014/main" id="{72AEB9AF-9D7B-4671-B30D-EAD06A1E4B0A}"/>
              </a:ext>
            </a:extLst>
          </p:cNvPr>
          <p:cNvSpPr/>
          <p:nvPr/>
        </p:nvSpPr>
        <p:spPr>
          <a:xfrm>
            <a:off x="4566644" y="2252019"/>
            <a:ext cx="999543" cy="793114"/>
          </a:xfrm>
          <a:custGeom>
            <a:avLst/>
            <a:gdLst>
              <a:gd name="connsiteX0" fmla="*/ 138006 w 1332724"/>
              <a:gd name="connsiteY0" fmla="*/ 242436 h 1057485"/>
              <a:gd name="connsiteX1" fmla="*/ 326850 w 1332724"/>
              <a:gd name="connsiteY1" fmla="*/ 28745 h 1057485"/>
              <a:gd name="connsiteX2" fmla="*/ 1325732 w 1332724"/>
              <a:gd name="connsiteY2" fmla="*/ 838784 h 1057485"/>
              <a:gd name="connsiteX3" fmla="*/ 734354 w 1332724"/>
              <a:gd name="connsiteY3" fmla="*/ 1057445 h 1057485"/>
              <a:gd name="connsiteX4" fmla="*/ 33645 w 1332724"/>
              <a:gd name="connsiteY4" fmla="*/ 828845 h 1057485"/>
              <a:gd name="connsiteX5" fmla="*/ 138006 w 1332724"/>
              <a:gd name="connsiteY5" fmla="*/ 242436 h 105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724" h="1057485">
                <a:moveTo>
                  <a:pt x="138006" y="242436"/>
                </a:moveTo>
                <a:cubicBezTo>
                  <a:pt x="186873" y="109086"/>
                  <a:pt x="128896" y="-70646"/>
                  <a:pt x="326850" y="28745"/>
                </a:cubicBezTo>
                <a:cubicBezTo>
                  <a:pt x="524804" y="128136"/>
                  <a:pt x="1257815" y="667334"/>
                  <a:pt x="1325732" y="838784"/>
                </a:cubicBezTo>
                <a:cubicBezTo>
                  <a:pt x="1393649" y="1010234"/>
                  <a:pt x="949702" y="1059101"/>
                  <a:pt x="734354" y="1057445"/>
                </a:cubicBezTo>
                <a:cubicBezTo>
                  <a:pt x="519006" y="1055789"/>
                  <a:pt x="135521" y="967993"/>
                  <a:pt x="33645" y="828845"/>
                </a:cubicBezTo>
                <a:cubicBezTo>
                  <a:pt x="-68231" y="689697"/>
                  <a:pt x="89139" y="375786"/>
                  <a:pt x="138006" y="2424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フリーフォーム: 図形 11">
            <a:extLst>
              <a:ext uri="{FF2B5EF4-FFF2-40B4-BE49-F238E27FC236}">
                <a16:creationId xmlns:a16="http://schemas.microsoft.com/office/drawing/2014/main" id="{2E4A2B19-B44F-4CCF-A20C-A54896435A0A}"/>
              </a:ext>
            </a:extLst>
          </p:cNvPr>
          <p:cNvSpPr/>
          <p:nvPr/>
        </p:nvSpPr>
        <p:spPr>
          <a:xfrm>
            <a:off x="4716234" y="4482251"/>
            <a:ext cx="1395787" cy="349649"/>
          </a:xfrm>
          <a:custGeom>
            <a:avLst/>
            <a:gdLst>
              <a:gd name="connsiteX0" fmla="*/ 490179 w 1861049"/>
              <a:gd name="connsiteY0" fmla="*/ 404591 h 466199"/>
              <a:gd name="connsiteX1" fmla="*/ 57827 w 1861049"/>
              <a:gd name="connsiteY1" fmla="*/ 290291 h 466199"/>
              <a:gd name="connsiteX2" fmla="*/ 192005 w 1861049"/>
              <a:gd name="connsiteY2" fmla="*/ 2056 h 466199"/>
              <a:gd name="connsiteX3" fmla="*/ 1752449 w 1861049"/>
              <a:gd name="connsiteY3" fmla="*/ 175991 h 466199"/>
              <a:gd name="connsiteX4" fmla="*/ 1593422 w 1861049"/>
              <a:gd name="connsiteY4" fmla="*/ 454286 h 466199"/>
              <a:gd name="connsiteX5" fmla="*/ 490179 w 1861049"/>
              <a:gd name="connsiteY5" fmla="*/ 404591 h 46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049" h="466199">
                <a:moveTo>
                  <a:pt x="490179" y="404591"/>
                </a:moveTo>
                <a:cubicBezTo>
                  <a:pt x="234247" y="377259"/>
                  <a:pt x="107523" y="357380"/>
                  <a:pt x="57827" y="290291"/>
                </a:cubicBezTo>
                <a:cubicBezTo>
                  <a:pt x="8131" y="223202"/>
                  <a:pt x="-90432" y="21106"/>
                  <a:pt x="192005" y="2056"/>
                </a:cubicBezTo>
                <a:cubicBezTo>
                  <a:pt x="474442" y="-16994"/>
                  <a:pt x="1518880" y="100619"/>
                  <a:pt x="1752449" y="175991"/>
                </a:cubicBezTo>
                <a:cubicBezTo>
                  <a:pt x="1986018" y="251363"/>
                  <a:pt x="1800487" y="417014"/>
                  <a:pt x="1593422" y="454286"/>
                </a:cubicBezTo>
                <a:cubicBezTo>
                  <a:pt x="1386357" y="491558"/>
                  <a:pt x="746111" y="431923"/>
                  <a:pt x="490179" y="40459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フリーフォーム: 図形 12">
            <a:extLst>
              <a:ext uri="{FF2B5EF4-FFF2-40B4-BE49-F238E27FC236}">
                <a16:creationId xmlns:a16="http://schemas.microsoft.com/office/drawing/2014/main" id="{69DE3A0B-441E-44E4-9397-FFD3F6720EC2}"/>
              </a:ext>
            </a:extLst>
          </p:cNvPr>
          <p:cNvSpPr/>
          <p:nvPr/>
        </p:nvSpPr>
        <p:spPr>
          <a:xfrm>
            <a:off x="4359718" y="3310686"/>
            <a:ext cx="173156" cy="209424"/>
          </a:xfrm>
          <a:custGeom>
            <a:avLst/>
            <a:gdLst>
              <a:gd name="connsiteX0" fmla="*/ 80946 w 230874"/>
              <a:gd name="connsiteY0" fmla="*/ 242235 h 279232"/>
              <a:gd name="connsiteX1" fmla="*/ 1433 w 230874"/>
              <a:gd name="connsiteY1" fmla="*/ 53391 h 279232"/>
              <a:gd name="connsiteX2" fmla="*/ 145551 w 230874"/>
              <a:gd name="connsiteY2" fmla="*/ 13635 h 279232"/>
              <a:gd name="connsiteX3" fmla="*/ 230033 w 230874"/>
              <a:gd name="connsiteY3" fmla="*/ 257143 h 279232"/>
              <a:gd name="connsiteX4" fmla="*/ 80946 w 230874"/>
              <a:gd name="connsiteY4" fmla="*/ 242235 h 27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4" h="279232">
                <a:moveTo>
                  <a:pt x="80946" y="242235"/>
                </a:moveTo>
                <a:cubicBezTo>
                  <a:pt x="42846" y="208276"/>
                  <a:pt x="-9334" y="91491"/>
                  <a:pt x="1433" y="53391"/>
                </a:cubicBezTo>
                <a:cubicBezTo>
                  <a:pt x="12200" y="15291"/>
                  <a:pt x="107451" y="-20324"/>
                  <a:pt x="145551" y="13635"/>
                </a:cubicBezTo>
                <a:cubicBezTo>
                  <a:pt x="183651" y="47594"/>
                  <a:pt x="238316" y="216558"/>
                  <a:pt x="230033" y="257143"/>
                </a:cubicBezTo>
                <a:cubicBezTo>
                  <a:pt x="221750" y="297728"/>
                  <a:pt x="119046" y="276194"/>
                  <a:pt x="80946" y="242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フリーフォーム: 図形 13">
            <a:extLst>
              <a:ext uri="{FF2B5EF4-FFF2-40B4-BE49-F238E27FC236}">
                <a16:creationId xmlns:a16="http://schemas.microsoft.com/office/drawing/2014/main" id="{336416C9-7558-4844-8759-9F5157BA7160}"/>
              </a:ext>
            </a:extLst>
          </p:cNvPr>
          <p:cNvSpPr/>
          <p:nvPr/>
        </p:nvSpPr>
        <p:spPr>
          <a:xfrm>
            <a:off x="3172288" y="2331811"/>
            <a:ext cx="175137" cy="183237"/>
          </a:xfrm>
          <a:custGeom>
            <a:avLst/>
            <a:gdLst>
              <a:gd name="connsiteX0" fmla="*/ 2848 w 233516"/>
              <a:gd name="connsiteY0" fmla="*/ 112102 h 244316"/>
              <a:gd name="connsiteX1" fmla="*/ 148320 w 233516"/>
              <a:gd name="connsiteY1" fmla="*/ 243720 h 244316"/>
              <a:gd name="connsiteX2" fmla="*/ 231448 w 233516"/>
              <a:gd name="connsiteY2" fmla="*/ 56684 h 244316"/>
              <a:gd name="connsiteX3" fmla="*/ 65193 w 233516"/>
              <a:gd name="connsiteY3" fmla="*/ 1265 h 244316"/>
              <a:gd name="connsiteX4" fmla="*/ 2848 w 233516"/>
              <a:gd name="connsiteY4" fmla="*/ 112102 h 2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16" h="244316">
                <a:moveTo>
                  <a:pt x="2848" y="112102"/>
                </a:moveTo>
                <a:cubicBezTo>
                  <a:pt x="16702" y="152511"/>
                  <a:pt x="110220" y="252956"/>
                  <a:pt x="148320" y="243720"/>
                </a:cubicBezTo>
                <a:cubicBezTo>
                  <a:pt x="186420" y="234484"/>
                  <a:pt x="245302" y="97093"/>
                  <a:pt x="231448" y="56684"/>
                </a:cubicBezTo>
                <a:cubicBezTo>
                  <a:pt x="217594" y="16275"/>
                  <a:pt x="102138" y="-5662"/>
                  <a:pt x="65193" y="1265"/>
                </a:cubicBezTo>
                <a:cubicBezTo>
                  <a:pt x="28248" y="8192"/>
                  <a:pt x="-11006" y="71693"/>
                  <a:pt x="2848" y="11210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テキスト ボックス 2">
            <a:extLst>
              <a:ext uri="{FF2B5EF4-FFF2-40B4-BE49-F238E27FC236}">
                <a16:creationId xmlns:a16="http://schemas.microsoft.com/office/drawing/2014/main" id="{BE22184C-3FBD-4A5B-B4DC-ECB7DAA22AE6}"/>
              </a:ext>
            </a:extLst>
          </p:cNvPr>
          <p:cNvSpPr txBox="1"/>
          <p:nvPr/>
        </p:nvSpPr>
        <p:spPr>
          <a:xfrm>
            <a:off x="2922105" y="5583504"/>
            <a:ext cx="5339732" cy="584775"/>
          </a:xfrm>
          <a:prstGeom prst="rect">
            <a:avLst/>
          </a:prstGeom>
          <a:noFill/>
        </p:spPr>
        <p:txBody>
          <a:bodyPr wrap="square" rtlCol="0">
            <a:spAutoFit/>
          </a:bodyPr>
          <a:lstStyle/>
          <a:p>
            <a:r>
              <a:rPr kumimoji="1" lang="ja-JP" altLang="en-US" sz="3200" dirty="0"/>
              <a:t>明確な境界は見えなかった</a:t>
            </a:r>
          </a:p>
        </p:txBody>
      </p:sp>
      <p:pic>
        <p:nvPicPr>
          <p:cNvPr id="16" name="図 15">
            <a:extLst>
              <a:ext uri="{FF2B5EF4-FFF2-40B4-BE49-F238E27FC236}">
                <a16:creationId xmlns:a16="http://schemas.microsoft.com/office/drawing/2014/main" id="{BFB2E789-FE68-48E9-9E9B-583819513CEB}"/>
              </a:ext>
            </a:extLst>
          </p:cNvPr>
          <p:cNvPicPr>
            <a:picLocks noChangeAspect="1"/>
          </p:cNvPicPr>
          <p:nvPr/>
        </p:nvPicPr>
        <p:blipFill rotWithShape="1">
          <a:blip r:embed="rId3">
            <a:extLst>
              <a:ext uri="{28A0092B-C50C-407E-A947-70E740481C1C}">
                <a14:useLocalDpi xmlns:a14="http://schemas.microsoft.com/office/drawing/2010/main" val="0"/>
              </a:ext>
            </a:extLst>
          </a:blip>
          <a:srcRect l="91951" t="12918" r="3421" b="82893"/>
          <a:stretch/>
        </p:blipFill>
        <p:spPr>
          <a:xfrm>
            <a:off x="6772902" y="924338"/>
            <a:ext cx="1488935" cy="673837"/>
          </a:xfrm>
          <a:prstGeom prst="rect">
            <a:avLst/>
          </a:prstGeom>
        </p:spPr>
      </p:pic>
    </p:spTree>
    <p:extLst>
      <p:ext uri="{BB962C8B-B14F-4D97-AF65-F5344CB8AC3E}">
        <p14:creationId xmlns:p14="http://schemas.microsoft.com/office/powerpoint/2010/main" val="524788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grpSp>
        <p:nvGrpSpPr>
          <p:cNvPr id="12" name="グループ化 11">
            <a:extLst>
              <a:ext uri="{FF2B5EF4-FFF2-40B4-BE49-F238E27FC236}">
                <a16:creationId xmlns:a16="http://schemas.microsoft.com/office/drawing/2014/main" id="{2CABDFAA-AC4E-42CE-A30B-B94692AD92C1}"/>
              </a:ext>
            </a:extLst>
          </p:cNvPr>
          <p:cNvGrpSpPr/>
          <p:nvPr/>
        </p:nvGrpSpPr>
        <p:grpSpPr>
          <a:xfrm>
            <a:off x="220408" y="2005843"/>
            <a:ext cx="4211482" cy="4614752"/>
            <a:chOff x="1606144" y="1791929"/>
            <a:chExt cx="4030420" cy="4221003"/>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0" name="テキスト ボックス 9">
              <a:extLst>
                <a:ext uri="{FF2B5EF4-FFF2-40B4-BE49-F238E27FC236}">
                  <a16:creationId xmlns:a16="http://schemas.microsoft.com/office/drawing/2014/main" id="{D8316607-B806-45FF-84D9-EE79DA908518}"/>
                </a:ext>
              </a:extLst>
            </p:cNvPr>
            <p:cNvSpPr txBox="1"/>
            <p:nvPr/>
          </p:nvSpPr>
          <p:spPr>
            <a:xfrm>
              <a:off x="2545299" y="5646961"/>
              <a:ext cx="2277399" cy="365971"/>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1" name="テキスト ボックス 10">
              <a:extLst>
                <a:ext uri="{FF2B5EF4-FFF2-40B4-BE49-F238E27FC236}">
                  <a16:creationId xmlns:a16="http://schemas.microsoft.com/office/drawing/2014/main" id="{75057AAC-C4D7-4CA0-A996-517F8943161A}"/>
                </a:ext>
              </a:extLst>
            </p:cNvPr>
            <p:cNvSpPr txBox="1"/>
            <p:nvPr/>
          </p:nvSpPr>
          <p:spPr>
            <a:xfrm>
              <a:off x="1606144" y="3379028"/>
              <a:ext cx="471272" cy="1353331"/>
            </a:xfrm>
            <a:prstGeom prst="rect">
              <a:avLst/>
            </a:prstGeom>
            <a:noFill/>
          </p:spPr>
          <p:txBody>
            <a:bodyPr vert="eaVert" wrap="square" rtlCol="0">
              <a:spAutoFit/>
            </a:bodyPr>
            <a:lstStyle/>
            <a:p>
              <a:r>
                <a:rPr kumimoji="1" lang="ja-JP" altLang="en-US" sz="2000" dirty="0">
                  <a:solidFill>
                    <a:schemeClr val="bg1"/>
                  </a:solidFill>
                </a:rPr>
                <a:t>データ数</a:t>
              </a:r>
            </a:p>
          </p:txBody>
        </p:sp>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Tree>
    <p:extLst>
      <p:ext uri="{BB962C8B-B14F-4D97-AF65-F5344CB8AC3E}">
        <p14:creationId xmlns:p14="http://schemas.microsoft.com/office/powerpoint/2010/main" val="2829817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62</a:t>
            </a:fld>
            <a:endParaRPr kumimoji="1" lang="ja-JP" altLang="en-US"/>
          </a:p>
        </p:txBody>
      </p:sp>
      <p:grpSp>
        <p:nvGrpSpPr>
          <p:cNvPr id="14" name="グループ化 13">
            <a:extLst>
              <a:ext uri="{FF2B5EF4-FFF2-40B4-BE49-F238E27FC236}">
                <a16:creationId xmlns:a16="http://schemas.microsoft.com/office/drawing/2014/main" id="{C34E1FB8-A0E9-44ED-AE54-6ACC28052BBF}"/>
              </a:ext>
            </a:extLst>
          </p:cNvPr>
          <p:cNvGrpSpPr/>
          <p:nvPr/>
        </p:nvGrpSpPr>
        <p:grpSpPr>
          <a:xfrm>
            <a:off x="261343" y="2005843"/>
            <a:ext cx="4170547" cy="4601434"/>
            <a:chOff x="261343" y="2005843"/>
            <a:chExt cx="4170547" cy="4601434"/>
          </a:xfrm>
        </p:grpSpPr>
        <p:grpSp>
          <p:nvGrpSpPr>
            <p:cNvPr id="12" name="グループ化 11">
              <a:extLst>
                <a:ext uri="{FF2B5EF4-FFF2-40B4-BE49-F238E27FC236}">
                  <a16:creationId xmlns:a16="http://schemas.microsoft.com/office/drawing/2014/main" id="{2CABDFAA-AC4E-42CE-A30B-B94692AD92C1}"/>
                </a:ext>
              </a:extLst>
            </p:cNvPr>
            <p:cNvGrpSpPr/>
            <p:nvPr/>
          </p:nvGrpSpPr>
          <p:grpSpPr>
            <a:xfrm>
              <a:off x="261343" y="2005843"/>
              <a:ext cx="4170547" cy="4601434"/>
              <a:chOff x="1645319" y="1791929"/>
              <a:chExt cx="3991245" cy="4208821"/>
            </a:xfrm>
          </p:grpSpPr>
          <p:sp>
            <p:nvSpPr>
              <p:cNvPr id="7" name="正方形/長方形 6">
                <a:extLst>
                  <a:ext uri="{FF2B5EF4-FFF2-40B4-BE49-F238E27FC236}">
                    <a16:creationId xmlns:a16="http://schemas.microsoft.com/office/drawing/2014/main" id="{625429B3-86D3-4C3C-AE03-066DB9A143FB}"/>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2B8818A9-ECD8-44C5-8039-83AA53C4C439}"/>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9" name="直線コネクタ 8">
                <a:extLst>
                  <a:ext uri="{FF2B5EF4-FFF2-40B4-BE49-F238E27FC236}">
                    <a16:creationId xmlns:a16="http://schemas.microsoft.com/office/drawing/2014/main" id="{356FDC4D-8851-4E9D-87D0-529AC4BA8897}"/>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D30712F3-F49C-4376-8610-DD96906D6567}"/>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13" name="テキスト ボックス 12">
                <a:extLst>
                  <a:ext uri="{FF2B5EF4-FFF2-40B4-BE49-F238E27FC236}">
                    <a16:creationId xmlns:a16="http://schemas.microsoft.com/office/drawing/2014/main" id="{9E702FC8-2030-41FB-97E7-A41604993B15}"/>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5" name="正方形/長方形 4">
              <a:extLst>
                <a:ext uri="{FF2B5EF4-FFF2-40B4-BE49-F238E27FC236}">
                  <a16:creationId xmlns:a16="http://schemas.microsoft.com/office/drawing/2014/main" id="{F0F1D00F-CC33-49D4-A6F2-31D997B13FC3}"/>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7C9DA8-8002-41AD-99FC-E8ABB347F883}"/>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E7B2F5B-CFC2-418D-8378-5B996FB17ECB}"/>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6D8FE626-C77F-49BF-9B13-0735BDEC96A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19" name="テキスト ボックス 18">
            <a:extLst>
              <a:ext uri="{FF2B5EF4-FFF2-40B4-BE49-F238E27FC236}">
                <a16:creationId xmlns:a16="http://schemas.microsoft.com/office/drawing/2014/main" id="{5825BBE1-36D5-4C27-881C-994766F65325}"/>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2825427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Data Augmentation </a:t>
            </a:r>
            <a:r>
              <a:rPr lang="ja-JP" altLang="en-US" sz="4050" cap="none" dirty="0">
                <a:solidFill>
                  <a:schemeClr val="tx1"/>
                </a:solidFill>
              </a:rPr>
              <a:t>の妥当性</a:t>
            </a:r>
          </a:p>
        </p:txBody>
      </p:sp>
      <p:sp>
        <p:nvSpPr>
          <p:cNvPr id="6" name="スライド番号プレースホルダー 5">
            <a:extLst>
              <a:ext uri="{FF2B5EF4-FFF2-40B4-BE49-F238E27FC236}">
                <a16:creationId xmlns:a16="http://schemas.microsoft.com/office/drawing/2014/main" id="{E51D7C17-4B63-4515-A473-D55A47C7C020}"/>
              </a:ext>
            </a:extLst>
          </p:cNvPr>
          <p:cNvSpPr>
            <a:spLocks noGrp="1"/>
          </p:cNvSpPr>
          <p:nvPr>
            <p:ph type="sldNum" sz="quarter" idx="12"/>
          </p:nvPr>
        </p:nvSpPr>
        <p:spPr/>
        <p:txBody>
          <a:bodyPr/>
          <a:lstStyle/>
          <a:p>
            <a:fld id="{84E5AB44-6C43-4864-84E5-D75B94A07FCF}" type="slidenum">
              <a:rPr kumimoji="1" lang="ja-JP" altLang="en-US" smtClean="0"/>
              <a:t>63</a:t>
            </a:fld>
            <a:endParaRPr kumimoji="1" lang="ja-JP" altLang="en-US"/>
          </a:p>
        </p:txBody>
      </p:sp>
      <p:sp>
        <p:nvSpPr>
          <p:cNvPr id="15" name="テキスト ボックス 14">
            <a:extLst>
              <a:ext uri="{FF2B5EF4-FFF2-40B4-BE49-F238E27FC236}">
                <a16:creationId xmlns:a16="http://schemas.microsoft.com/office/drawing/2014/main" id="{C6F77A2F-747D-490C-BD84-43491AD2BC8E}"/>
              </a:ext>
            </a:extLst>
          </p:cNvPr>
          <p:cNvSpPr txBox="1"/>
          <p:nvPr/>
        </p:nvSpPr>
        <p:spPr>
          <a:xfrm>
            <a:off x="5004330" y="2354776"/>
            <a:ext cx="2499245" cy="400110"/>
          </a:xfrm>
          <a:prstGeom prst="rect">
            <a:avLst/>
          </a:prstGeom>
          <a:noFill/>
        </p:spPr>
        <p:txBody>
          <a:bodyPr wrap="square" rtlCol="0">
            <a:spAutoFit/>
          </a:bodyPr>
          <a:lstStyle/>
          <a:p>
            <a:r>
              <a:rPr lang="ja-JP" altLang="en-US" sz="2000" dirty="0"/>
              <a:t>内緒です</a:t>
            </a:r>
            <a:endParaRPr kumimoji="1" lang="ja-JP" altLang="en-US" sz="2000" dirty="0"/>
          </a:p>
        </p:txBody>
      </p:sp>
      <p:sp>
        <p:nvSpPr>
          <p:cNvPr id="5" name="テキスト ボックス 4">
            <a:extLst>
              <a:ext uri="{FF2B5EF4-FFF2-40B4-BE49-F238E27FC236}">
                <a16:creationId xmlns:a16="http://schemas.microsoft.com/office/drawing/2014/main" id="{88B49F6A-0FD6-4B0D-AED0-6D54DA3C7E95}"/>
              </a:ext>
            </a:extLst>
          </p:cNvPr>
          <p:cNvSpPr txBox="1"/>
          <p:nvPr/>
        </p:nvSpPr>
        <p:spPr>
          <a:xfrm>
            <a:off x="5007683" y="3567236"/>
            <a:ext cx="2729828" cy="400110"/>
          </a:xfrm>
          <a:prstGeom prst="rect">
            <a:avLst/>
          </a:prstGeom>
          <a:noFill/>
        </p:spPr>
        <p:txBody>
          <a:bodyPr wrap="square" rtlCol="0">
            <a:spAutoFit/>
          </a:bodyPr>
          <a:lstStyle/>
          <a:p>
            <a:r>
              <a:rPr kumimoji="1" lang="ja-JP" altLang="en-US" sz="2000" dirty="0"/>
              <a:t>奥義です</a:t>
            </a:r>
          </a:p>
        </p:txBody>
      </p:sp>
      <p:cxnSp>
        <p:nvCxnSpPr>
          <p:cNvPr id="7" name="直線矢印コネクタ 6">
            <a:extLst>
              <a:ext uri="{FF2B5EF4-FFF2-40B4-BE49-F238E27FC236}">
                <a16:creationId xmlns:a16="http://schemas.microsoft.com/office/drawing/2014/main" id="{148FBBA3-9570-4AD1-9F9C-403BF6F3E33F}"/>
              </a:ext>
            </a:extLst>
          </p:cNvPr>
          <p:cNvCxnSpPr>
            <a:cxnSpLocks/>
          </p:cNvCxnSpPr>
          <p:nvPr/>
        </p:nvCxnSpPr>
        <p:spPr>
          <a:xfrm>
            <a:off x="6253952" y="2861763"/>
            <a:ext cx="0" cy="443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E31F6E1-34F5-47E2-BA83-B92138A7E03F}"/>
              </a:ext>
            </a:extLst>
          </p:cNvPr>
          <p:cNvSpPr txBox="1"/>
          <p:nvPr/>
        </p:nvSpPr>
        <p:spPr>
          <a:xfrm>
            <a:off x="4570810" y="1985444"/>
            <a:ext cx="1683143" cy="400110"/>
          </a:xfrm>
          <a:prstGeom prst="rect">
            <a:avLst/>
          </a:prstGeom>
          <a:noFill/>
        </p:spPr>
        <p:txBody>
          <a:bodyPr wrap="square" rtlCol="0">
            <a:spAutoFit/>
          </a:bodyPr>
          <a:lstStyle/>
          <a:p>
            <a:r>
              <a:rPr kumimoji="1" lang="ja-JP" altLang="en-US" sz="2000" dirty="0"/>
              <a:t>オリジナル </a:t>
            </a:r>
            <a:r>
              <a:rPr kumimoji="1" lang="en-US" altLang="ja-JP" sz="2000" dirty="0"/>
              <a:t>:</a:t>
            </a:r>
            <a:endParaRPr kumimoji="1" lang="ja-JP" altLang="en-US" sz="2000" dirty="0"/>
          </a:p>
        </p:txBody>
      </p:sp>
      <p:grpSp>
        <p:nvGrpSpPr>
          <p:cNvPr id="37" name="グループ化 36">
            <a:extLst>
              <a:ext uri="{FF2B5EF4-FFF2-40B4-BE49-F238E27FC236}">
                <a16:creationId xmlns:a16="http://schemas.microsoft.com/office/drawing/2014/main" id="{FFD5196C-AAC3-4D02-B843-0DCD0273C9DA}"/>
              </a:ext>
            </a:extLst>
          </p:cNvPr>
          <p:cNvGrpSpPr/>
          <p:nvPr/>
        </p:nvGrpSpPr>
        <p:grpSpPr>
          <a:xfrm>
            <a:off x="261343" y="2005843"/>
            <a:ext cx="4170547" cy="4601434"/>
            <a:chOff x="261343" y="2005843"/>
            <a:chExt cx="4170547" cy="4601434"/>
          </a:xfrm>
        </p:grpSpPr>
        <p:grpSp>
          <p:nvGrpSpPr>
            <p:cNvPr id="38" name="グループ化 37">
              <a:extLst>
                <a:ext uri="{FF2B5EF4-FFF2-40B4-BE49-F238E27FC236}">
                  <a16:creationId xmlns:a16="http://schemas.microsoft.com/office/drawing/2014/main" id="{5B6B5DC0-21F8-431C-9771-FB498501C88C}"/>
                </a:ext>
              </a:extLst>
            </p:cNvPr>
            <p:cNvGrpSpPr/>
            <p:nvPr/>
          </p:nvGrpSpPr>
          <p:grpSpPr>
            <a:xfrm>
              <a:off x="261343" y="2005843"/>
              <a:ext cx="4170547" cy="4601434"/>
              <a:chOff x="1645319" y="1791929"/>
              <a:chExt cx="3991245" cy="4208821"/>
            </a:xfrm>
          </p:grpSpPr>
          <p:sp>
            <p:nvSpPr>
              <p:cNvPr id="42" name="正方形/長方形 41">
                <a:extLst>
                  <a:ext uri="{FF2B5EF4-FFF2-40B4-BE49-F238E27FC236}">
                    <a16:creationId xmlns:a16="http://schemas.microsoft.com/office/drawing/2014/main" id="{154D5F27-78BB-461F-B46F-A64CFF86A6C7}"/>
                  </a:ext>
                </a:extLst>
              </p:cNvPr>
              <p:cNvSpPr/>
              <p:nvPr/>
            </p:nvSpPr>
            <p:spPr>
              <a:xfrm>
                <a:off x="1645319" y="1791929"/>
                <a:ext cx="3991245" cy="42088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39ADCA49-C30B-4820-9F89-3D1B3348DA2F}"/>
                  </a:ext>
                </a:extLst>
              </p:cNvPr>
              <p:cNvPicPr>
                <a:picLocks noChangeAspect="1"/>
              </p:cNvPicPr>
              <p:nvPr/>
            </p:nvPicPr>
            <p:blipFill rotWithShape="1">
              <a:blip r:embed="rId3">
                <a:extLst>
                  <a:ext uri="{28A0092B-C50C-407E-A947-70E740481C1C}">
                    <a14:useLocalDpi xmlns:a14="http://schemas.microsoft.com/office/drawing/2010/main" val="0"/>
                  </a:ext>
                </a:extLst>
              </a:blip>
              <a:srcRect l="38011" t="11473" b="5545"/>
              <a:stretch/>
            </p:blipFill>
            <p:spPr>
              <a:xfrm>
                <a:off x="2278880" y="2344400"/>
                <a:ext cx="3357684" cy="3371046"/>
              </a:xfrm>
              <a:prstGeom prst="rect">
                <a:avLst/>
              </a:prstGeom>
            </p:spPr>
          </p:pic>
          <p:cxnSp>
            <p:nvCxnSpPr>
              <p:cNvPr id="44" name="直線コネクタ 43">
                <a:extLst>
                  <a:ext uri="{FF2B5EF4-FFF2-40B4-BE49-F238E27FC236}">
                    <a16:creationId xmlns:a16="http://schemas.microsoft.com/office/drawing/2014/main" id="{F0C56A4E-338E-41D7-B77A-3AE6762D41ED}"/>
                  </a:ext>
                </a:extLst>
              </p:cNvPr>
              <p:cNvCxnSpPr>
                <a:cxnSpLocks/>
              </p:cNvCxnSpPr>
              <p:nvPr/>
            </p:nvCxnSpPr>
            <p:spPr>
              <a:xfrm flipV="1">
                <a:off x="3965097" y="2379058"/>
                <a:ext cx="0" cy="31154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B3A0E6DB-94E8-48AD-98C2-4E64962348FA}"/>
                  </a:ext>
                </a:extLst>
              </p:cNvPr>
              <p:cNvPicPr>
                <a:picLocks noChangeAspect="1"/>
              </p:cNvPicPr>
              <p:nvPr/>
            </p:nvPicPr>
            <p:blipFill rotWithShape="1">
              <a:blip r:embed="rId3">
                <a:extLst>
                  <a:ext uri="{28A0092B-C50C-407E-A947-70E740481C1C}">
                    <a14:useLocalDpi xmlns:a14="http://schemas.microsoft.com/office/drawing/2010/main" val="0"/>
                  </a:ext>
                </a:extLst>
              </a:blip>
              <a:srcRect t="11297" r="86041" b="5772"/>
              <a:stretch/>
            </p:blipFill>
            <p:spPr>
              <a:xfrm>
                <a:off x="1645319" y="2337026"/>
                <a:ext cx="756135" cy="3371047"/>
              </a:xfrm>
              <a:prstGeom prst="rect">
                <a:avLst/>
              </a:prstGeom>
            </p:spPr>
          </p:pic>
          <p:sp>
            <p:nvSpPr>
              <p:cNvPr id="48" name="テキスト ボックス 47">
                <a:extLst>
                  <a:ext uri="{FF2B5EF4-FFF2-40B4-BE49-F238E27FC236}">
                    <a16:creationId xmlns:a16="http://schemas.microsoft.com/office/drawing/2014/main" id="{1A719DCA-213A-4DFA-A632-976AE053F699}"/>
                  </a:ext>
                </a:extLst>
              </p:cNvPr>
              <p:cNvSpPr txBox="1"/>
              <p:nvPr/>
            </p:nvSpPr>
            <p:spPr>
              <a:xfrm>
                <a:off x="1898939" y="1812132"/>
                <a:ext cx="3570120" cy="591183"/>
              </a:xfrm>
              <a:prstGeom prst="rect">
                <a:avLst/>
              </a:prstGeom>
              <a:noFill/>
            </p:spPr>
            <p:txBody>
              <a:bodyPr wrap="square" rtlCol="0">
                <a:spAutoFit/>
              </a:bodyPr>
              <a:lstStyle/>
              <a:p>
                <a:pPr algn="ctr"/>
                <a:r>
                  <a:rPr kumimoji="1" lang="ja-JP" altLang="en-US" dirty="0">
                    <a:solidFill>
                      <a:schemeClr val="bg1"/>
                    </a:solidFill>
                  </a:rPr>
                  <a:t>オリジナル</a:t>
                </a:r>
                <a:r>
                  <a:rPr kumimoji="1" lang="ja-JP" altLang="en-US" dirty="0">
                    <a:solidFill>
                      <a:schemeClr val="bg1"/>
                    </a:solidFill>
                    <a:sym typeface="Wingdings" panose="05000000000000000000" pitchFamily="2" charset="2"/>
                  </a:rPr>
                  <a:t>⇔拡張 コサイン類似度 </a:t>
                </a:r>
                <a:r>
                  <a:rPr kumimoji="1" lang="en-US" altLang="ja-JP" dirty="0">
                    <a:solidFill>
                      <a:schemeClr val="bg1"/>
                    </a:solidFill>
                    <a:sym typeface="Wingdings" panose="05000000000000000000" pitchFamily="2" charset="2"/>
                  </a:rPr>
                  <a:t>(</a:t>
                </a:r>
                <a:r>
                  <a:rPr kumimoji="1" lang="ja-JP" altLang="en-US" dirty="0">
                    <a:solidFill>
                      <a:schemeClr val="bg1"/>
                    </a:solidFill>
                    <a:sym typeface="Wingdings" panose="05000000000000000000" pitchFamily="2" charset="2"/>
                  </a:rPr>
                  <a:t>ギャグタッチ</a:t>
                </a:r>
                <a:r>
                  <a:rPr kumimoji="1" lang="en-US" altLang="ja-JP" dirty="0">
                    <a:solidFill>
                      <a:schemeClr val="bg1"/>
                    </a:solidFill>
                    <a:sym typeface="Wingdings" panose="05000000000000000000" pitchFamily="2" charset="2"/>
                  </a:rPr>
                  <a:t>)</a:t>
                </a:r>
                <a:endParaRPr kumimoji="1" lang="ja-JP" altLang="en-US" dirty="0">
                  <a:solidFill>
                    <a:schemeClr val="bg1"/>
                  </a:solidFill>
                </a:endParaRPr>
              </a:p>
            </p:txBody>
          </p:sp>
        </p:grpSp>
        <p:sp>
          <p:nvSpPr>
            <p:cNvPr id="39" name="正方形/長方形 38">
              <a:extLst>
                <a:ext uri="{FF2B5EF4-FFF2-40B4-BE49-F238E27FC236}">
                  <a16:creationId xmlns:a16="http://schemas.microsoft.com/office/drawing/2014/main" id="{D2900C84-A013-44F6-B321-EFBAC16A3629}"/>
                </a:ext>
              </a:extLst>
            </p:cNvPr>
            <p:cNvSpPr/>
            <p:nvPr/>
          </p:nvSpPr>
          <p:spPr>
            <a:xfrm>
              <a:off x="2468880" y="5581650"/>
              <a:ext cx="216445" cy="47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4DE2EE-28D2-446F-A47B-77A6AEF332C4}"/>
                </a:ext>
              </a:extLst>
            </p:cNvPr>
            <p:cNvSpPr/>
            <p:nvPr/>
          </p:nvSpPr>
          <p:spPr>
            <a:xfrm rot="16200000">
              <a:off x="2177566" y="5764166"/>
              <a:ext cx="180464" cy="40217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F4682D9-9A76-4C04-8BB1-60FAD594EF69}"/>
                </a:ext>
              </a:extLst>
            </p:cNvPr>
            <p:cNvSpPr/>
            <p:nvPr/>
          </p:nvSpPr>
          <p:spPr>
            <a:xfrm>
              <a:off x="1672591" y="6008074"/>
              <a:ext cx="394113"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49AF5C9-99EC-4530-AA26-B28107C8AE96}"/>
              </a:ext>
            </a:extLst>
          </p:cNvPr>
          <p:cNvSpPr txBox="1"/>
          <p:nvPr/>
        </p:nvSpPr>
        <p:spPr>
          <a:xfrm>
            <a:off x="4570809" y="3197904"/>
            <a:ext cx="1683143" cy="400110"/>
          </a:xfrm>
          <a:prstGeom prst="rect">
            <a:avLst/>
          </a:prstGeom>
          <a:noFill/>
        </p:spPr>
        <p:txBody>
          <a:bodyPr wrap="square" rtlCol="0">
            <a:spAutoFit/>
          </a:bodyPr>
          <a:lstStyle/>
          <a:p>
            <a:r>
              <a:rPr kumimoji="1" lang="ja-JP" altLang="en-US" sz="2000" dirty="0"/>
              <a:t>拡張後 </a:t>
            </a:r>
            <a:r>
              <a:rPr kumimoji="1" lang="en-US" altLang="ja-JP" sz="2000" dirty="0"/>
              <a:t>:</a:t>
            </a:r>
            <a:endParaRPr kumimoji="1" lang="ja-JP" altLang="en-US" sz="2000" dirty="0"/>
          </a:p>
        </p:txBody>
      </p:sp>
      <p:sp>
        <p:nvSpPr>
          <p:cNvPr id="23" name="テキスト ボックス 22">
            <a:extLst>
              <a:ext uri="{FF2B5EF4-FFF2-40B4-BE49-F238E27FC236}">
                <a16:creationId xmlns:a16="http://schemas.microsoft.com/office/drawing/2014/main" id="{9D371476-1A19-41DB-848A-D231B943BE8E}"/>
              </a:ext>
            </a:extLst>
          </p:cNvPr>
          <p:cNvSpPr txBox="1"/>
          <p:nvPr/>
        </p:nvSpPr>
        <p:spPr>
          <a:xfrm>
            <a:off x="6392871" y="2354776"/>
            <a:ext cx="2744591" cy="400110"/>
          </a:xfrm>
          <a:prstGeom prst="rect">
            <a:avLst/>
          </a:prstGeom>
          <a:noFill/>
        </p:spPr>
        <p:txBody>
          <a:bodyPr wrap="square" rtlCol="0">
            <a:spAutoFit/>
          </a:bodyPr>
          <a:lstStyle/>
          <a:p>
            <a:r>
              <a:rPr kumimoji="1" lang="ja-JP" altLang="en-US" sz="2000" dirty="0"/>
              <a:t>気をつけてください</a:t>
            </a:r>
          </a:p>
        </p:txBody>
      </p:sp>
      <p:sp>
        <p:nvSpPr>
          <p:cNvPr id="24" name="テキスト ボックス 23">
            <a:extLst>
              <a:ext uri="{FF2B5EF4-FFF2-40B4-BE49-F238E27FC236}">
                <a16:creationId xmlns:a16="http://schemas.microsoft.com/office/drawing/2014/main" id="{B76FA023-A6B3-4698-9B33-A851AD9778C5}"/>
              </a:ext>
            </a:extLst>
          </p:cNvPr>
          <p:cNvSpPr txBox="1"/>
          <p:nvPr/>
        </p:nvSpPr>
        <p:spPr>
          <a:xfrm>
            <a:off x="6392871" y="3567236"/>
            <a:ext cx="2729828" cy="400110"/>
          </a:xfrm>
          <a:prstGeom prst="rect">
            <a:avLst/>
          </a:prstGeom>
          <a:noFill/>
        </p:spPr>
        <p:txBody>
          <a:bodyPr wrap="square" rtlCol="0">
            <a:spAutoFit/>
          </a:bodyPr>
          <a:lstStyle/>
          <a:p>
            <a:r>
              <a:rPr kumimoji="1" lang="ja-JP" altLang="en-US" sz="2000" dirty="0"/>
              <a:t>魂胆をつけてください</a:t>
            </a:r>
          </a:p>
        </p:txBody>
      </p:sp>
      <p:sp>
        <p:nvSpPr>
          <p:cNvPr id="25" name="テキスト ボックス 24">
            <a:extLst>
              <a:ext uri="{FF2B5EF4-FFF2-40B4-BE49-F238E27FC236}">
                <a16:creationId xmlns:a16="http://schemas.microsoft.com/office/drawing/2014/main" id="{56E41218-53DC-44E9-8D7D-C93CB5DE3414}"/>
              </a:ext>
            </a:extLst>
          </p:cNvPr>
          <p:cNvSpPr txBox="1"/>
          <p:nvPr/>
        </p:nvSpPr>
        <p:spPr>
          <a:xfrm>
            <a:off x="1201753" y="6220485"/>
            <a:ext cx="2379709" cy="400110"/>
          </a:xfrm>
          <a:prstGeom prst="rect">
            <a:avLst/>
          </a:prstGeom>
          <a:noFill/>
        </p:spPr>
        <p:txBody>
          <a:bodyPr wrap="square" rtlCol="0">
            <a:spAutoFit/>
          </a:bodyPr>
          <a:lstStyle/>
          <a:p>
            <a:pPr algn="ctr"/>
            <a:r>
              <a:rPr kumimoji="1" lang="ja-JP" altLang="en-US" sz="2000" dirty="0">
                <a:solidFill>
                  <a:schemeClr val="bg1"/>
                </a:solidFill>
              </a:rPr>
              <a:t>コサイン類似度</a:t>
            </a:r>
          </a:p>
        </p:txBody>
      </p:sp>
      <p:sp>
        <p:nvSpPr>
          <p:cNvPr id="26" name="テキスト ボックス 25">
            <a:extLst>
              <a:ext uri="{FF2B5EF4-FFF2-40B4-BE49-F238E27FC236}">
                <a16:creationId xmlns:a16="http://schemas.microsoft.com/office/drawing/2014/main" id="{5223D665-F6DB-4844-ABD2-E802FC723CC1}"/>
              </a:ext>
            </a:extLst>
          </p:cNvPr>
          <p:cNvSpPr txBox="1"/>
          <p:nvPr/>
        </p:nvSpPr>
        <p:spPr>
          <a:xfrm>
            <a:off x="220408" y="3740992"/>
            <a:ext cx="492443" cy="1479574"/>
          </a:xfrm>
          <a:prstGeom prst="rect">
            <a:avLst/>
          </a:prstGeom>
          <a:noFill/>
        </p:spPr>
        <p:txBody>
          <a:bodyPr vert="eaVert" wrap="square" rtlCol="0">
            <a:spAutoFit/>
          </a:bodyPr>
          <a:lstStyle/>
          <a:p>
            <a:r>
              <a:rPr kumimoji="1" lang="ja-JP" altLang="en-US" sz="2000" dirty="0">
                <a:solidFill>
                  <a:schemeClr val="bg1"/>
                </a:solidFill>
              </a:rPr>
              <a:t>データ数</a:t>
            </a:r>
          </a:p>
        </p:txBody>
      </p:sp>
    </p:spTree>
    <p:extLst>
      <p:ext uri="{BB962C8B-B14F-4D97-AF65-F5344CB8AC3E}">
        <p14:creationId xmlns:p14="http://schemas.microsoft.com/office/powerpoint/2010/main" val="979404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0"/>
            <a:ext cx="7429499" cy="571500"/>
          </a:xfrm>
        </p:spPr>
        <p:txBody>
          <a:bodyPr>
            <a:normAutofit fontScale="90000"/>
          </a:bodyPr>
          <a:lstStyle/>
          <a:p>
            <a:r>
              <a:rPr kumimoji="1" lang="ja-JP" altLang="en-US" sz="3200" dirty="0">
                <a:solidFill>
                  <a:schemeClr val="tx1"/>
                </a:solidFill>
              </a:rPr>
              <a:t>実験 </a:t>
            </a:r>
            <a:r>
              <a:rPr lang="en-US" altLang="ja-JP" sz="3200" dirty="0">
                <a:solidFill>
                  <a:schemeClr val="tx1"/>
                </a:solidFill>
              </a:rPr>
              <a:t>1</a:t>
            </a:r>
            <a:r>
              <a:rPr lang="ja-JP" altLang="en-US" sz="3200" dirty="0">
                <a:solidFill>
                  <a:schemeClr val="tx1"/>
                </a:solidFill>
              </a:rPr>
              <a:t> </a:t>
            </a:r>
            <a:r>
              <a:rPr lang="en-US" altLang="ja-JP" sz="3200" dirty="0" err="1">
                <a:solidFill>
                  <a:schemeClr val="tx1"/>
                </a:solidFill>
              </a:rPr>
              <a:t>SVm</a:t>
            </a:r>
            <a:r>
              <a:rPr lang="en-US" altLang="ja-JP" sz="3200" dirty="0">
                <a:solidFill>
                  <a:schemeClr val="tx1"/>
                </a:solidFill>
              </a:rPr>
              <a:t>, RF </a:t>
            </a:r>
            <a:r>
              <a:rPr lang="ja-JP" altLang="en-US" sz="3200" dirty="0">
                <a:solidFill>
                  <a:schemeClr val="tx1">
                    <a:lumMod val="95000"/>
                  </a:schemeClr>
                </a:solidFill>
              </a:rPr>
              <a:t>グリッドサーチ結果 例</a:t>
            </a:r>
            <a:endParaRPr kumimoji="1" lang="ja-JP" altLang="en-US" sz="3200" dirty="0">
              <a:solidFill>
                <a:schemeClr val="tx1"/>
              </a:solidFill>
            </a:endParaRPr>
          </a:p>
        </p:txBody>
      </p:sp>
      <p:sp>
        <p:nvSpPr>
          <p:cNvPr id="4" name="スライド番号プレースホルダー 3">
            <a:extLst>
              <a:ext uri="{FF2B5EF4-FFF2-40B4-BE49-F238E27FC236}">
                <a16:creationId xmlns:a16="http://schemas.microsoft.com/office/drawing/2014/main" id="{8CF2C7B4-9119-4964-BC79-DBDEDBF4D4D7}"/>
              </a:ext>
            </a:extLst>
          </p:cNvPr>
          <p:cNvSpPr>
            <a:spLocks noGrp="1"/>
          </p:cNvSpPr>
          <p:nvPr>
            <p:ph type="sldNum" sz="quarter" idx="12"/>
          </p:nvPr>
        </p:nvSpPr>
        <p:spPr/>
        <p:txBody>
          <a:bodyPr/>
          <a:lstStyle/>
          <a:p>
            <a:fld id="{84E5AB44-6C43-4864-84E5-D75B94A07FCF}" type="slidenum">
              <a:rPr kumimoji="1" lang="ja-JP" altLang="en-US" smtClean="0"/>
              <a:t>64</a:t>
            </a:fld>
            <a:endParaRPr kumimoji="1" lang="ja-JP" altLang="en-US"/>
          </a:p>
        </p:txBody>
      </p:sp>
      <p:grpSp>
        <p:nvGrpSpPr>
          <p:cNvPr id="12" name="グループ化 11">
            <a:extLst>
              <a:ext uri="{FF2B5EF4-FFF2-40B4-BE49-F238E27FC236}">
                <a16:creationId xmlns:a16="http://schemas.microsoft.com/office/drawing/2014/main" id="{704D8664-7BE2-4379-AC31-243782D7EA21}"/>
              </a:ext>
            </a:extLst>
          </p:cNvPr>
          <p:cNvGrpSpPr/>
          <p:nvPr/>
        </p:nvGrpSpPr>
        <p:grpSpPr>
          <a:xfrm>
            <a:off x="1339777" y="2854682"/>
            <a:ext cx="6464446" cy="2592724"/>
            <a:chOff x="2151355" y="2477832"/>
            <a:chExt cx="4841290" cy="1950127"/>
          </a:xfrm>
        </p:grpSpPr>
        <p:sp>
          <p:nvSpPr>
            <p:cNvPr id="6" name="テキスト ボックス 5">
              <a:extLst>
                <a:ext uri="{FF2B5EF4-FFF2-40B4-BE49-F238E27FC236}">
                  <a16:creationId xmlns:a16="http://schemas.microsoft.com/office/drawing/2014/main" id="{F8E4BC97-7652-4AE8-B4A9-4775B0C0810F}"/>
                </a:ext>
              </a:extLst>
            </p:cNvPr>
            <p:cNvSpPr txBox="1"/>
            <p:nvPr/>
          </p:nvSpPr>
          <p:spPr>
            <a:xfrm>
              <a:off x="3735923" y="4080716"/>
              <a:ext cx="1669774" cy="347243"/>
            </a:xfrm>
            <a:prstGeom prst="rect">
              <a:avLst/>
            </a:prstGeom>
            <a:noFill/>
          </p:spPr>
          <p:txBody>
            <a:bodyPr wrap="square" rtlCol="0">
              <a:spAutoFit/>
            </a:bodyPr>
            <a:lstStyle/>
            <a:p>
              <a:r>
                <a:rPr kumimoji="1" lang="ja-JP" altLang="en-US" sz="2400" dirty="0"/>
                <a:t>ギャグタッチ</a:t>
              </a:r>
            </a:p>
          </p:txBody>
        </p:sp>
        <p:grpSp>
          <p:nvGrpSpPr>
            <p:cNvPr id="11" name="グループ化 10">
              <a:extLst>
                <a:ext uri="{FF2B5EF4-FFF2-40B4-BE49-F238E27FC236}">
                  <a16:creationId xmlns:a16="http://schemas.microsoft.com/office/drawing/2014/main" id="{AA956B8C-D6B6-4933-9E61-58BD97F5EC1E}"/>
                </a:ext>
              </a:extLst>
            </p:cNvPr>
            <p:cNvGrpSpPr/>
            <p:nvPr/>
          </p:nvGrpSpPr>
          <p:grpSpPr>
            <a:xfrm>
              <a:off x="2151355" y="2477832"/>
              <a:ext cx="4841290" cy="1392335"/>
              <a:chOff x="2151355" y="2477832"/>
              <a:chExt cx="4841290" cy="1392335"/>
            </a:xfrm>
          </p:grpSpPr>
          <p:grpSp>
            <p:nvGrpSpPr>
              <p:cNvPr id="9" name="グループ化 8">
                <a:extLst>
                  <a:ext uri="{FF2B5EF4-FFF2-40B4-BE49-F238E27FC236}">
                    <a16:creationId xmlns:a16="http://schemas.microsoft.com/office/drawing/2014/main" id="{E790476E-2949-4CCA-9400-2BE69EF99EBB}"/>
                  </a:ext>
                </a:extLst>
              </p:cNvPr>
              <p:cNvGrpSpPr/>
              <p:nvPr/>
            </p:nvGrpSpPr>
            <p:grpSpPr>
              <a:xfrm>
                <a:off x="2151355" y="2477832"/>
                <a:ext cx="1669774" cy="1392335"/>
                <a:chOff x="1073427" y="2477832"/>
                <a:chExt cx="1669774" cy="1392335"/>
              </a:xfrm>
            </p:grpSpPr>
            <p:sp>
              <p:nvSpPr>
                <p:cNvPr id="3" name="テキスト ボックス 2">
                  <a:extLst>
                    <a:ext uri="{FF2B5EF4-FFF2-40B4-BE49-F238E27FC236}">
                      <a16:creationId xmlns:a16="http://schemas.microsoft.com/office/drawing/2014/main" id="{AEAAB421-3BCA-467D-B47C-A9EEFC78247D}"/>
                    </a:ext>
                  </a:extLst>
                </p:cNvPr>
                <p:cNvSpPr txBox="1"/>
                <p:nvPr/>
              </p:nvSpPr>
              <p:spPr>
                <a:xfrm>
                  <a:off x="1073427" y="2967335"/>
                  <a:ext cx="1669774" cy="902832"/>
                </a:xfrm>
                <a:prstGeom prst="rect">
                  <a:avLst/>
                </a:prstGeom>
                <a:noFill/>
              </p:spPr>
              <p:txBody>
                <a:bodyPr wrap="square" rtlCol="0">
                  <a:spAutoFit/>
                </a:bodyPr>
                <a:lstStyle/>
                <a:p>
                  <a:r>
                    <a:rPr kumimoji="1" lang="en-US" altLang="ja-JP" sz="2400" dirty="0"/>
                    <a:t>'C': 0.01,</a:t>
                  </a:r>
                </a:p>
                <a:p>
                  <a:r>
                    <a:rPr kumimoji="1" lang="en-US" altLang="ja-JP" sz="2400" dirty="0"/>
                    <a:t>'gamma': 0.1, </a:t>
                  </a:r>
                </a:p>
                <a:p>
                  <a:r>
                    <a:rPr kumimoji="1" lang="en-US" altLang="ja-JP" sz="2400" dirty="0"/>
                    <a:t>'kernel': '</a:t>
                  </a:r>
                  <a:r>
                    <a:rPr kumimoji="1" lang="en-US" altLang="ja-JP" sz="2400" dirty="0" err="1"/>
                    <a:t>rbf</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BCFCDD6-8375-4A1E-83B1-FE8F226DE3CE}"/>
                    </a:ext>
                  </a:extLst>
                </p:cNvPr>
                <p:cNvSpPr txBox="1"/>
                <p:nvPr/>
              </p:nvSpPr>
              <p:spPr>
                <a:xfrm>
                  <a:off x="1073427" y="2477832"/>
                  <a:ext cx="1669774" cy="486140"/>
                </a:xfrm>
                <a:prstGeom prst="rect">
                  <a:avLst/>
                </a:prstGeom>
                <a:noFill/>
              </p:spPr>
              <p:txBody>
                <a:bodyPr wrap="square" rtlCol="0">
                  <a:spAutoFit/>
                </a:bodyPr>
                <a:lstStyle/>
                <a:p>
                  <a:r>
                    <a:rPr kumimoji="1" lang="en-US" altLang="ja-JP" sz="3600" dirty="0"/>
                    <a:t>SVM</a:t>
                  </a:r>
                  <a:endParaRPr kumimoji="1" lang="ja-JP" altLang="en-US" sz="3600" dirty="0"/>
                </a:p>
              </p:txBody>
            </p:sp>
          </p:grpSp>
          <p:grpSp>
            <p:nvGrpSpPr>
              <p:cNvPr id="10" name="グループ化 9">
                <a:extLst>
                  <a:ext uri="{FF2B5EF4-FFF2-40B4-BE49-F238E27FC236}">
                    <a16:creationId xmlns:a16="http://schemas.microsoft.com/office/drawing/2014/main" id="{091C392F-AA40-45C6-831B-F2F20493F7B8}"/>
                  </a:ext>
                </a:extLst>
              </p:cNvPr>
              <p:cNvGrpSpPr/>
              <p:nvPr/>
            </p:nvGrpSpPr>
            <p:grpSpPr>
              <a:xfrm>
                <a:off x="4570810" y="2477832"/>
                <a:ext cx="2421835" cy="1392335"/>
                <a:chOff x="4570810" y="2477832"/>
                <a:chExt cx="2421835" cy="1392335"/>
              </a:xfrm>
            </p:grpSpPr>
            <p:sp>
              <p:nvSpPr>
                <p:cNvPr id="5" name="テキスト ボックス 4">
                  <a:extLst>
                    <a:ext uri="{FF2B5EF4-FFF2-40B4-BE49-F238E27FC236}">
                      <a16:creationId xmlns:a16="http://schemas.microsoft.com/office/drawing/2014/main" id="{3C6E3DBE-25CF-4377-B712-2D7E7ABABB38}"/>
                    </a:ext>
                  </a:extLst>
                </p:cNvPr>
                <p:cNvSpPr txBox="1"/>
                <p:nvPr/>
              </p:nvSpPr>
              <p:spPr>
                <a:xfrm>
                  <a:off x="4570810" y="2967335"/>
                  <a:ext cx="2421835" cy="902832"/>
                </a:xfrm>
                <a:prstGeom prst="rect">
                  <a:avLst/>
                </a:prstGeom>
                <a:noFill/>
              </p:spPr>
              <p:txBody>
                <a:bodyPr wrap="square" rtlCol="0">
                  <a:spAutoFit/>
                </a:bodyPr>
                <a:lstStyle/>
                <a:p>
                  <a:r>
                    <a:rPr kumimoji="1" lang="en-US" altLang="ja-JP" sz="2400" dirty="0"/>
                    <a:t>'</a:t>
                  </a:r>
                  <a:r>
                    <a:rPr kumimoji="1" lang="en-US" altLang="ja-JP" sz="2400" dirty="0" err="1"/>
                    <a:t>max_depth</a:t>
                  </a:r>
                  <a:r>
                    <a:rPr kumimoji="1" lang="en-US" altLang="ja-JP" sz="2400" dirty="0"/>
                    <a:t>': 3, '</a:t>
                  </a:r>
                  <a:r>
                    <a:rPr kumimoji="1" lang="en-US" altLang="ja-JP" sz="2400" dirty="0" err="1"/>
                    <a:t>max_features</a:t>
                  </a:r>
                  <a:r>
                    <a:rPr kumimoji="1" lang="en-US" altLang="ja-JP" sz="2400" dirty="0"/>
                    <a:t>': 1, '</a:t>
                  </a:r>
                  <a:r>
                    <a:rPr kumimoji="1" lang="en-US" altLang="ja-JP" sz="2400" dirty="0" err="1"/>
                    <a:t>n_estimators</a:t>
                  </a:r>
                  <a:r>
                    <a:rPr kumimoji="1" lang="en-US" altLang="ja-JP" sz="2400" dirty="0"/>
                    <a:t>': 200</a:t>
                  </a:r>
                  <a:endParaRPr kumimoji="1" lang="ja-JP" altLang="en-US" sz="2400" dirty="0"/>
                </a:p>
              </p:txBody>
            </p:sp>
            <p:sp>
              <p:nvSpPr>
                <p:cNvPr id="8" name="テキスト ボックス 7">
                  <a:extLst>
                    <a:ext uri="{FF2B5EF4-FFF2-40B4-BE49-F238E27FC236}">
                      <a16:creationId xmlns:a16="http://schemas.microsoft.com/office/drawing/2014/main" id="{F8819B94-9B2D-4C49-9109-D2B6C6AB0523}"/>
                    </a:ext>
                  </a:extLst>
                </p:cNvPr>
                <p:cNvSpPr txBox="1"/>
                <p:nvPr/>
              </p:nvSpPr>
              <p:spPr>
                <a:xfrm>
                  <a:off x="4570810" y="2477832"/>
                  <a:ext cx="2421834" cy="439841"/>
                </a:xfrm>
                <a:prstGeom prst="rect">
                  <a:avLst/>
                </a:prstGeom>
                <a:noFill/>
              </p:spPr>
              <p:txBody>
                <a:bodyPr wrap="square" rtlCol="0">
                  <a:spAutoFit/>
                </a:bodyPr>
                <a:lstStyle/>
                <a:p>
                  <a:r>
                    <a:rPr kumimoji="1" lang="en-US" altLang="ja-JP" sz="3200" dirty="0"/>
                    <a:t>Random Forest</a:t>
                  </a:r>
                  <a:endParaRPr kumimoji="1" lang="ja-JP" altLang="en-US" sz="3200" dirty="0"/>
                </a:p>
              </p:txBody>
            </p:sp>
          </p:grpSp>
        </p:grpSp>
      </p:grpSp>
    </p:spTree>
    <p:extLst>
      <p:ext uri="{BB962C8B-B14F-4D97-AF65-F5344CB8AC3E}">
        <p14:creationId xmlns:p14="http://schemas.microsoft.com/office/powerpoint/2010/main" val="3043965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65</a:t>
            </a:fld>
            <a:endParaRPr kumimoji="1" lang="ja-JP" altLang="en-US" dirty="0"/>
          </a:p>
        </p:txBody>
      </p:sp>
    </p:spTree>
    <p:extLst>
      <p:ext uri="{BB962C8B-B14F-4D97-AF65-F5344CB8AC3E}">
        <p14:creationId xmlns:p14="http://schemas.microsoft.com/office/powerpoint/2010/main" val="2072586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A5D65C78-7394-463A-8DFF-A840EB0791E8}"/>
              </a:ext>
            </a:extLst>
          </p:cNvPr>
          <p:cNvSpPr>
            <a:spLocks noGrp="1"/>
          </p:cNvSpPr>
          <p:nvPr>
            <p:ph type="sldNum" sz="quarter" idx="12"/>
          </p:nvPr>
        </p:nvSpPr>
        <p:spPr/>
        <p:txBody>
          <a:bodyPr/>
          <a:lstStyle/>
          <a:p>
            <a:fld id="{84E5AB44-6C43-4864-84E5-D75B94A07FCF}" type="slidenum">
              <a:rPr kumimoji="1" lang="ja-JP" altLang="en-US" smtClean="0"/>
              <a:t>66</a:t>
            </a:fld>
            <a:endParaRPr kumimoji="1" lang="ja-JP" altLang="en-US"/>
          </a:p>
        </p:txBody>
      </p:sp>
      <p:sp>
        <p:nvSpPr>
          <p:cNvPr id="9" name="正方形/長方形 8">
            <a:extLst>
              <a:ext uri="{FF2B5EF4-FFF2-40B4-BE49-F238E27FC236}">
                <a16:creationId xmlns:a16="http://schemas.microsoft.com/office/drawing/2014/main" id="{0B7F9533-BFB2-4562-A654-EBF53E48D2C0}"/>
              </a:ext>
            </a:extLst>
          </p:cNvPr>
          <p:cNvSpPr/>
          <p:nvPr/>
        </p:nvSpPr>
        <p:spPr>
          <a:xfrm>
            <a:off x="1066800" y="658473"/>
            <a:ext cx="6692900" cy="508192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2570906702"/>
              </p:ext>
            </p:extLst>
          </p:nvPr>
        </p:nvGraphicFramePr>
        <p:xfrm>
          <a:off x="1072541" y="658473"/>
          <a:ext cx="6670042" cy="5071880"/>
        </p:xfrm>
        <a:graphic>
          <a:graphicData uri="http://schemas.openxmlformats.org/drawingml/2006/table">
            <a:tbl>
              <a:tblPr firstRow="1" lastRow="1" bandRow="1">
                <a:tableStyleId>{BDBED569-4797-4DF1-A0F4-6AAB3CD982D8}</a:tableStyleId>
              </a:tblPr>
              <a:tblGrid>
                <a:gridCol w="1616806">
                  <a:extLst>
                    <a:ext uri="{9D8B030D-6E8A-4147-A177-3AD203B41FA5}">
                      <a16:colId xmlns:a16="http://schemas.microsoft.com/office/drawing/2014/main" val="498377033"/>
                    </a:ext>
                  </a:extLst>
                </a:gridCol>
                <a:gridCol w="842206">
                  <a:extLst>
                    <a:ext uri="{9D8B030D-6E8A-4147-A177-3AD203B41FA5}">
                      <a16:colId xmlns:a16="http://schemas.microsoft.com/office/drawing/2014/main" val="3744778616"/>
                    </a:ext>
                  </a:extLst>
                </a:gridCol>
                <a:gridCol w="842206">
                  <a:extLst>
                    <a:ext uri="{9D8B030D-6E8A-4147-A177-3AD203B41FA5}">
                      <a16:colId xmlns:a16="http://schemas.microsoft.com/office/drawing/2014/main" val="275125406"/>
                    </a:ext>
                  </a:extLst>
                </a:gridCol>
                <a:gridCol w="842206">
                  <a:extLst>
                    <a:ext uri="{9D8B030D-6E8A-4147-A177-3AD203B41FA5}">
                      <a16:colId xmlns:a16="http://schemas.microsoft.com/office/drawing/2014/main" val="2369696305"/>
                    </a:ext>
                  </a:extLst>
                </a:gridCol>
                <a:gridCol w="842206">
                  <a:extLst>
                    <a:ext uri="{9D8B030D-6E8A-4147-A177-3AD203B41FA5}">
                      <a16:colId xmlns:a16="http://schemas.microsoft.com/office/drawing/2014/main" val="1080274834"/>
                    </a:ext>
                  </a:extLst>
                </a:gridCol>
                <a:gridCol w="842206">
                  <a:extLst>
                    <a:ext uri="{9D8B030D-6E8A-4147-A177-3AD203B41FA5}">
                      <a16:colId xmlns:a16="http://schemas.microsoft.com/office/drawing/2014/main" val="2368935619"/>
                    </a:ext>
                  </a:extLst>
                </a:gridCol>
                <a:gridCol w="842206">
                  <a:extLst>
                    <a:ext uri="{9D8B030D-6E8A-4147-A177-3AD203B41FA5}">
                      <a16:colId xmlns:a16="http://schemas.microsoft.com/office/drawing/2014/main" val="1379833917"/>
                    </a:ext>
                  </a:extLst>
                </a:gridCol>
              </a:tblGrid>
              <a:tr h="864073">
                <a:tc rowSpan="3">
                  <a:txBody>
                    <a:bodyPr/>
                    <a:lstStyle/>
                    <a:p>
                      <a:pPr algn="ctr"/>
                      <a:r>
                        <a:rPr kumimoji="1" lang="ja-JP" altLang="en-US" sz="2100" dirty="0">
                          <a:solidFill>
                            <a:schemeClr val="tx1"/>
                          </a:solidFill>
                        </a:rPr>
                        <a:t>時系列長 </a:t>
                      </a:r>
                      <a:r>
                        <a:rPr kumimoji="1" lang="en-US" altLang="ja-JP" sz="2100" dirty="0">
                          <a:solidFill>
                            <a:schemeClr val="tx1"/>
                          </a:solidFill>
                        </a:rPr>
                        <a:t>N</a:t>
                      </a: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LSTM + MLP</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sz="2400" dirty="0">
                          <a:solidFill>
                            <a:schemeClr val="tx1"/>
                          </a:solidFill>
                        </a:rPr>
                        <a:t>Self-Attention</a:t>
                      </a:r>
                      <a:endParaRPr kumimoji="1" lang="ja-JP" altLang="en-US" sz="2400" dirty="0">
                        <a:solidFill>
                          <a:schemeClr val="tx1"/>
                        </a:solidFill>
                      </a:endParaRPr>
                    </a:p>
                  </a:txBody>
                  <a:tcPr marL="68580" marR="68580" marT="34290" marB="3429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742141895"/>
                  </a:ext>
                </a:extLst>
              </a:tr>
              <a:tr h="469068">
                <a:tc vMerge="1">
                  <a:txBody>
                    <a:bodyPr/>
                    <a:lstStyle/>
                    <a:p>
                      <a:pPr algn="ctr"/>
                      <a:endParaRPr kumimoji="1" lang="ja-JP" altLang="en-US" sz="2100" dirty="0">
                        <a:solidFill>
                          <a:schemeClr val="tx1"/>
                        </a:solidFill>
                      </a:endParaRPr>
                    </a:p>
                  </a:txBody>
                  <a:tcPr marL="68580" marR="68580" marT="34290" marB="34290" anchor="ctr"/>
                </a:tc>
                <a:tc gridSpan="3">
                  <a:txBody>
                    <a:bodyPr/>
                    <a:lstStyle/>
                    <a:p>
                      <a:pPr algn="ct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000" dirty="0">
                        <a:solidFill>
                          <a:schemeClr val="tx1"/>
                        </a:solidFill>
                      </a:endParaRPr>
                    </a:p>
                  </a:txBody>
                  <a:tcPr/>
                </a:tc>
                <a:tc hMerge="1">
                  <a:txBody>
                    <a:bodyPr/>
                    <a:lstStyle/>
                    <a:p>
                      <a:pPr algn="ctr"/>
                      <a:endParaRPr kumimoji="1" lang="ja-JP" altLang="en-US" sz="2000" dirty="0">
                        <a:solidFill>
                          <a:schemeClr val="tx1"/>
                        </a:solidFill>
                      </a:endParaRPr>
                    </a:p>
                  </a:txBody>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tx1"/>
                          </a:solidFill>
                        </a:rPr>
                        <a:t>5 </a:t>
                      </a:r>
                      <a:r>
                        <a:rPr kumimoji="1" lang="ja-JP" altLang="en-US" sz="2400" dirty="0">
                          <a:solidFill>
                            <a:schemeClr val="tx1"/>
                          </a:solidFill>
                        </a:rPr>
                        <a:t>タッチ平均</a:t>
                      </a: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tc hMerge="1">
                  <a:txBody>
                    <a:bodyPr/>
                    <a:lstStyle/>
                    <a:p>
                      <a:pPr algn="ctr"/>
                      <a:endParaRPr kumimoji="1" lang="ja-JP" altLang="en-US" sz="2400" dirty="0">
                        <a:solidFill>
                          <a:schemeClr val="tx1"/>
                        </a:solidFill>
                      </a:endParaRPr>
                    </a:p>
                  </a:txBody>
                  <a:tcPr marL="68580" marR="68580" marT="34290" marB="34290" anchor="ctr"/>
                </a:tc>
                <a:extLst>
                  <a:ext uri="{0D108BD9-81ED-4DB2-BD59-A6C34878D82A}">
                    <a16:rowId xmlns:a16="http://schemas.microsoft.com/office/drawing/2014/main" val="2209923497"/>
                  </a:ext>
                </a:extLst>
              </a:tr>
              <a:tr h="666571">
                <a:tc vMerge="1">
                  <a:txBody>
                    <a:bodyPr/>
                    <a:lstStyle/>
                    <a:p>
                      <a:pPr algn="ctr"/>
                      <a:endParaRPr kumimoji="1" lang="ja-JP" altLang="en-US" sz="2800" dirty="0">
                        <a:solidFill>
                          <a:schemeClr val="tx1"/>
                        </a:solidFill>
                      </a:endParaRPr>
                    </a:p>
                  </a:txBody>
                  <a:tcP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tc>
                  <a:txBody>
                    <a:bodyPr/>
                    <a:lstStyle/>
                    <a:p>
                      <a:pPr algn="ctr"/>
                      <a:r>
                        <a:rPr kumimoji="1" lang="en-US" altLang="ja-JP" sz="1800" b="1" dirty="0">
                          <a:solidFill>
                            <a:schemeClr val="tx1"/>
                          </a:solidFill>
                        </a:rPr>
                        <a:t>Acc</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Recall</a:t>
                      </a:r>
                      <a:endParaRPr kumimoji="1" lang="ja-JP" altLang="en-US" sz="18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a:t>
                      </a:r>
                    </a:p>
                  </a:txBody>
                  <a:tcPr marL="68580" marR="68580" marT="34290" marB="34290" anchor="ctr"/>
                </a:tc>
                <a:extLst>
                  <a:ext uri="{0D108BD9-81ED-4DB2-BD59-A6C34878D82A}">
                    <a16:rowId xmlns:a16="http://schemas.microsoft.com/office/drawing/2014/main" val="2543766031"/>
                  </a:ext>
                </a:extLst>
              </a:tr>
              <a:tr h="469068">
                <a:tc>
                  <a:txBody>
                    <a:bodyPr/>
                    <a:lstStyle/>
                    <a:p>
                      <a:pPr algn="ctr"/>
                      <a:r>
                        <a:rPr kumimoji="1" lang="en-US" altLang="ja-JP" sz="2400" dirty="0"/>
                        <a:t>2</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0.64</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0.41</a:t>
                      </a:r>
                    </a:p>
                  </a:txBody>
                  <a:tcPr marL="9525" marR="9525" marT="9525" marB="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0.42</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3030559066"/>
                  </a:ext>
                </a:extLst>
              </a:tr>
              <a:tr h="469068">
                <a:tc>
                  <a:txBody>
                    <a:bodyPr/>
                    <a:lstStyle/>
                    <a:p>
                      <a:pPr algn="ctr"/>
                      <a:r>
                        <a:rPr kumimoji="1" lang="en-US" altLang="ja-JP" sz="2400" dirty="0"/>
                        <a:t>3</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0.62</a:t>
                      </a:r>
                    </a:p>
                  </a:txBody>
                  <a:tcPr marL="9525" marR="9525" marT="9525" marB="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505142670"/>
                  </a:ext>
                </a:extLst>
              </a:tr>
              <a:tr h="469068">
                <a:tc>
                  <a:txBody>
                    <a:bodyPr/>
                    <a:lstStyle/>
                    <a:p>
                      <a:pPr algn="ctr"/>
                      <a:r>
                        <a:rPr kumimoji="1" lang="en-US" altLang="ja-JP" sz="2400" dirty="0"/>
                        <a:t>4</a:t>
                      </a:r>
                      <a:endParaRPr kumimoji="1" lang="ja-JP" altLang="en-US" sz="2400" dirty="0"/>
                    </a:p>
                  </a:txBody>
                  <a:tcPr marL="68580" marR="68580" marT="34290" marB="34290" anchor="ctr"/>
                </a:tc>
                <a:tc>
                  <a:txBody>
                    <a:bodyPr/>
                    <a:lstStyle/>
                    <a:p>
                      <a:pPr algn="ctr" fontAlgn="ctr"/>
                      <a:r>
                        <a:rPr lang="en-US" altLang="ja-JP" sz="2000" b="0" i="0" u="none" strike="noStrike">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0.40</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0.50</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0.53</a:t>
                      </a:r>
                    </a:p>
                  </a:txBody>
                  <a:tcPr marL="9525" marR="9525" marT="9525" marB="0" anchor="ctr"/>
                </a:tc>
                <a:extLst>
                  <a:ext uri="{0D108BD9-81ED-4DB2-BD59-A6C34878D82A}">
                    <a16:rowId xmlns:a16="http://schemas.microsoft.com/office/drawing/2014/main" val="627953592"/>
                  </a:ext>
                </a:extLst>
              </a:tr>
              <a:tr h="469068">
                <a:tc>
                  <a:txBody>
                    <a:bodyPr/>
                    <a:lstStyle/>
                    <a:p>
                      <a:pPr algn="ctr"/>
                      <a:r>
                        <a:rPr kumimoji="1" lang="en-US" altLang="ja-JP" sz="2400" dirty="0"/>
                        <a:t>5</a:t>
                      </a:r>
                      <a:endParaRPr kumimoji="1" lang="ja-JP" altLang="en-US" sz="2400" dirty="0"/>
                    </a:p>
                  </a:txBody>
                  <a:tcPr marL="68580" marR="68580" marT="34290" marB="3429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0.48</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0.66</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0.39</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1" i="0" u="none" strike="noStrike" dirty="0">
                          <a:solidFill>
                            <a:schemeClr val="accent4">
                              <a:lumMod val="60000"/>
                              <a:lumOff val="40000"/>
                            </a:schemeClr>
                          </a:solidFill>
                          <a:effectLst/>
                          <a:latin typeface="+mn-lt"/>
                          <a:ea typeface="游ゴシック" panose="020B0400000000000000" pitchFamily="50" charset="-128"/>
                        </a:rPr>
                        <a:t>0.57</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extLst>
                  <a:ext uri="{0D108BD9-81ED-4DB2-BD59-A6C34878D82A}">
                    <a16:rowId xmlns:a16="http://schemas.microsoft.com/office/drawing/2014/main" val="1926235553"/>
                  </a:ext>
                </a:extLst>
              </a:tr>
              <a:tr h="469068">
                <a:tc>
                  <a:txBody>
                    <a:bodyPr/>
                    <a:lstStyle/>
                    <a:p>
                      <a:pPr algn="ctr"/>
                      <a:r>
                        <a:rPr kumimoji="1" lang="en-US" altLang="ja-JP" sz="2400" b="0" dirty="0"/>
                        <a:t>6</a:t>
                      </a:r>
                      <a:endParaRPr kumimoji="1" lang="ja-JP" altLang="en-US" sz="2400" b="0" dirty="0"/>
                    </a:p>
                  </a:txBody>
                  <a:tcPr marL="68580" marR="68580" marT="34290" marB="34290" anchor="ctr"/>
                </a:tc>
                <a:tc>
                  <a:txBody>
                    <a:bodyPr/>
                    <a:lstStyle/>
                    <a:p>
                      <a:pPr algn="ctr" fontAlgn="ctr"/>
                      <a:r>
                        <a:rPr lang="en-US" altLang="ja-JP" sz="2000" b="1"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0.71</a:t>
                      </a:r>
                    </a:p>
                  </a:txBody>
                  <a:tcPr marL="9525" marR="9525" marT="9525" marB="0" anchor="ctr"/>
                </a:tc>
                <a:tc>
                  <a:txBody>
                    <a:bodyPr/>
                    <a:lstStyle/>
                    <a:p>
                      <a:pPr algn="ctr" fontAlgn="ctr"/>
                      <a:r>
                        <a:rPr lang="en-US" altLang="ja-JP" sz="2000" b="1" i="0" u="none" strike="noStrike" dirty="0">
                          <a:solidFill>
                            <a:srgbClr val="F4B54B"/>
                          </a:solidFill>
                          <a:effectLst/>
                          <a:latin typeface="+mn-lt"/>
                          <a:ea typeface="游ゴシック" panose="020B0400000000000000" pitchFamily="50" charset="-128"/>
                        </a:rPr>
                        <a:t>0.44</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0.55</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0.52</a:t>
                      </a:r>
                    </a:p>
                  </a:txBody>
                  <a:tcPr marL="9525" marR="9525" marT="9525" marB="0" anchor="ctr"/>
                </a:tc>
                <a:tc>
                  <a:txBody>
                    <a:bodyPr/>
                    <a:lstStyle/>
                    <a:p>
                      <a:pPr algn="ctr" fontAlgn="ctr"/>
                      <a:r>
                        <a:rPr lang="en-US" altLang="ja-JP" sz="2000" b="0" i="0" u="none" strike="noStrike" dirty="0">
                          <a:solidFill>
                            <a:schemeClr val="tx1"/>
                          </a:solidFill>
                          <a:effectLst/>
                          <a:latin typeface="+mn-lt"/>
                          <a:ea typeface="游ゴシック" panose="020B0400000000000000" pitchFamily="50" charset="-128"/>
                        </a:rPr>
                        <a:t>0.51</a:t>
                      </a:r>
                    </a:p>
                  </a:txBody>
                  <a:tcPr marL="9525" marR="9525" marT="9525" marB="0" anchor="ctr"/>
                </a:tc>
                <a:extLst>
                  <a:ext uri="{0D108BD9-81ED-4DB2-BD59-A6C34878D82A}">
                    <a16:rowId xmlns:a16="http://schemas.microsoft.com/office/drawing/2014/main" val="3131216685"/>
                  </a:ext>
                </a:extLst>
              </a:tr>
              <a:tr h="726828">
                <a:tc>
                  <a:txBody>
                    <a:bodyPr/>
                    <a:lstStyle/>
                    <a:p>
                      <a:pPr algn="ctr"/>
                      <a:r>
                        <a:rPr kumimoji="1" lang="ja-JP" altLang="en-US" sz="1800" dirty="0"/>
                        <a:t>ベースライン</a:t>
                      </a:r>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0.71</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tc>
                  <a:txBody>
                    <a:bodyPr/>
                    <a:lstStyle/>
                    <a:p>
                      <a:pPr algn="ctr"/>
                      <a:r>
                        <a:rPr kumimoji="1" lang="en-US" altLang="ja-JP" sz="2000" dirty="0"/>
                        <a:t>0.00</a:t>
                      </a:r>
                      <a:endParaRPr kumimoji="1" lang="ja-JP" altLang="en-US" sz="20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894626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1CC30E3-F59E-45C2-993A-E29079025A6D}"/>
              </a:ext>
            </a:extLst>
          </p:cNvPr>
          <p:cNvSpPr>
            <a:spLocks noGrp="1"/>
          </p:cNvSpPr>
          <p:nvPr>
            <p:ph type="sldNum" sz="quarter" idx="12"/>
          </p:nvPr>
        </p:nvSpPr>
        <p:spPr/>
        <p:txBody>
          <a:bodyPr/>
          <a:lstStyle/>
          <a:p>
            <a:fld id="{84E5AB44-6C43-4864-84E5-D75B94A07FCF}" type="slidenum">
              <a:rPr kumimoji="1" lang="ja-JP" altLang="en-US" smtClean="0"/>
              <a:pPr/>
              <a:t>67</a:t>
            </a:fld>
            <a:endParaRPr kumimoji="1" lang="ja-JP" altLang="en-US" dirty="0"/>
          </a:p>
        </p:txBody>
      </p:sp>
      <p:grpSp>
        <p:nvGrpSpPr>
          <p:cNvPr id="19" name="グループ化 18">
            <a:extLst>
              <a:ext uri="{FF2B5EF4-FFF2-40B4-BE49-F238E27FC236}">
                <a16:creationId xmlns:a16="http://schemas.microsoft.com/office/drawing/2014/main" id="{A9DE6995-40F1-4FD1-B84D-85F64FD1CDB1}"/>
              </a:ext>
            </a:extLst>
          </p:cNvPr>
          <p:cNvGrpSpPr/>
          <p:nvPr/>
        </p:nvGrpSpPr>
        <p:grpSpPr>
          <a:xfrm>
            <a:off x="282459" y="820711"/>
            <a:ext cx="8048226" cy="5216577"/>
            <a:chOff x="736010" y="820711"/>
            <a:chExt cx="8048226" cy="5216577"/>
          </a:xfrm>
        </p:grpSpPr>
        <p:sp>
          <p:nvSpPr>
            <p:cNvPr id="5" name="正方形/長方形 4">
              <a:extLst>
                <a:ext uri="{FF2B5EF4-FFF2-40B4-BE49-F238E27FC236}">
                  <a16:creationId xmlns:a16="http://schemas.microsoft.com/office/drawing/2014/main" id="{3EA3812F-7CA6-4B1D-8B1F-F0BD1E1708B2}"/>
                </a:ext>
              </a:extLst>
            </p:cNvPr>
            <p:cNvSpPr/>
            <p:nvPr/>
          </p:nvSpPr>
          <p:spPr>
            <a:xfrm>
              <a:off x="899409" y="820711"/>
              <a:ext cx="7884827"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F8C948-7C75-48C2-B0E4-BE5CCF5258CF}"/>
                </a:ext>
              </a:extLst>
            </p:cNvPr>
            <p:cNvSpPr/>
            <p:nvPr/>
          </p:nvSpPr>
          <p:spPr>
            <a:xfrm>
              <a:off x="1094283" y="2913713"/>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t>文</a:t>
              </a:r>
            </a:p>
          </p:txBody>
        </p:sp>
        <p:sp>
          <p:nvSpPr>
            <p:cNvPr id="7" name="矢印: 右 6">
              <a:extLst>
                <a:ext uri="{FF2B5EF4-FFF2-40B4-BE49-F238E27FC236}">
                  <a16:creationId xmlns:a16="http://schemas.microsoft.com/office/drawing/2014/main" id="{6EC7AD86-4C8F-4CB9-8718-F7D887094DEC}"/>
                </a:ext>
              </a:extLst>
            </p:cNvPr>
            <p:cNvSpPr/>
            <p:nvPr/>
          </p:nvSpPr>
          <p:spPr>
            <a:xfrm>
              <a:off x="2218544"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97D5B32-B2D1-48DD-BD80-94A46DDEB205}"/>
                </a:ext>
              </a:extLst>
            </p:cNvPr>
            <p:cNvSpPr/>
            <p:nvPr/>
          </p:nvSpPr>
          <p:spPr>
            <a:xfrm>
              <a:off x="2983043" y="2913713"/>
              <a:ext cx="1588957" cy="1030574"/>
            </a:xfrm>
            <a:prstGeom prst="rect">
              <a:avLst/>
            </a:prstGeom>
            <a:solidFill>
              <a:schemeClr val="accent3">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lumMod val="65000"/>
                      <a:lumOff val="35000"/>
                    </a:schemeClr>
                  </a:solidFill>
                </a:rPr>
                <a:t>BERT</a:t>
              </a:r>
              <a:endParaRPr kumimoji="1" lang="ja-JP" altLang="en-US" sz="3600" dirty="0">
                <a:solidFill>
                  <a:schemeClr val="bg1">
                    <a:lumMod val="65000"/>
                    <a:lumOff val="35000"/>
                  </a:schemeClr>
                </a:solidFill>
              </a:endParaRPr>
            </a:p>
          </p:txBody>
        </p:sp>
        <p:sp>
          <p:nvSpPr>
            <p:cNvPr id="9" name="矢印: 右 8">
              <a:extLst>
                <a:ext uri="{FF2B5EF4-FFF2-40B4-BE49-F238E27FC236}">
                  <a16:creationId xmlns:a16="http://schemas.microsoft.com/office/drawing/2014/main" id="{E606C5A4-630C-4D8C-8D8F-B0EBF826CCAA}"/>
                </a:ext>
              </a:extLst>
            </p:cNvPr>
            <p:cNvSpPr/>
            <p:nvPr/>
          </p:nvSpPr>
          <p:spPr>
            <a:xfrm>
              <a:off x="4706912" y="3241623"/>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BA509442-7A85-4BF3-B260-AC66392640F8}"/>
                </a:ext>
              </a:extLst>
            </p:cNvPr>
            <p:cNvSpPr/>
            <p:nvPr/>
          </p:nvSpPr>
          <p:spPr>
            <a:xfrm rot="5400000">
              <a:off x="5389902" y="2820961"/>
              <a:ext cx="1379095" cy="1216077"/>
            </a:xfrm>
            <a:prstGeom prst="triangle">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74B89E31-3819-49B1-9132-51BFFA2BEE2E}"/>
                </a:ext>
              </a:extLst>
            </p:cNvPr>
            <p:cNvSpPr/>
            <p:nvPr/>
          </p:nvSpPr>
          <p:spPr>
            <a:xfrm>
              <a:off x="6822400" y="3241622"/>
              <a:ext cx="629587" cy="374754"/>
            </a:xfrm>
            <a:prstGeom prst="rightArrow">
              <a:avLst/>
            </a:prstGeom>
            <a:solidFill>
              <a:schemeClr val="tx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8E9AA4B-E4F9-4128-888B-6EBCADEC8792}"/>
                </a:ext>
              </a:extLst>
            </p:cNvPr>
            <p:cNvSpPr/>
            <p:nvPr/>
          </p:nvSpPr>
          <p:spPr>
            <a:xfrm>
              <a:off x="7586899" y="2913712"/>
              <a:ext cx="1019331" cy="103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label</a:t>
              </a:r>
              <a:endParaRPr kumimoji="1" lang="ja-JP" altLang="en-US" sz="1600" b="1" dirty="0"/>
            </a:p>
          </p:txBody>
        </p:sp>
        <p:sp>
          <p:nvSpPr>
            <p:cNvPr id="13" name="テキスト ボックス 12">
              <a:extLst>
                <a:ext uri="{FF2B5EF4-FFF2-40B4-BE49-F238E27FC236}">
                  <a16:creationId xmlns:a16="http://schemas.microsoft.com/office/drawing/2014/main" id="{0E7A72ED-AF94-46C4-A22E-03A6F8DAE54E}"/>
                </a:ext>
              </a:extLst>
            </p:cNvPr>
            <p:cNvSpPr txBox="1"/>
            <p:nvPr/>
          </p:nvSpPr>
          <p:spPr>
            <a:xfrm>
              <a:off x="5021705" y="2170610"/>
              <a:ext cx="2122633" cy="646331"/>
            </a:xfrm>
            <a:prstGeom prst="rect">
              <a:avLst/>
            </a:prstGeom>
            <a:noFill/>
          </p:spPr>
          <p:txBody>
            <a:bodyPr wrap="square" rtlCol="0">
              <a:spAutoFit/>
            </a:bodyPr>
            <a:lstStyle/>
            <a:p>
              <a:pPr algn="ctr"/>
              <a:r>
                <a:rPr kumimoji="1" lang="en-US" altLang="ja-JP" dirty="0">
                  <a:solidFill>
                    <a:schemeClr val="bg1">
                      <a:lumMod val="65000"/>
                      <a:lumOff val="35000"/>
                    </a:schemeClr>
                  </a:solidFill>
                </a:rPr>
                <a:t>Classification layer</a:t>
              </a:r>
              <a:endParaRPr kumimoji="1" lang="ja-JP" altLang="en-US" dirty="0">
                <a:solidFill>
                  <a:schemeClr val="bg1">
                    <a:lumMod val="65000"/>
                    <a:lumOff val="35000"/>
                  </a:schemeClr>
                </a:solidFill>
              </a:endParaRPr>
            </a:p>
          </p:txBody>
        </p:sp>
        <p:sp>
          <p:nvSpPr>
            <p:cNvPr id="14" name="テキスト ボックス 13">
              <a:extLst>
                <a:ext uri="{FF2B5EF4-FFF2-40B4-BE49-F238E27FC236}">
                  <a16:creationId xmlns:a16="http://schemas.microsoft.com/office/drawing/2014/main" id="{BC6817B8-4F22-47DF-9B94-63DBA1B7FC33}"/>
                </a:ext>
              </a:extLst>
            </p:cNvPr>
            <p:cNvSpPr txBox="1"/>
            <p:nvPr/>
          </p:nvSpPr>
          <p:spPr>
            <a:xfrm>
              <a:off x="736010" y="410393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a:t>
              </a:r>
              <a:r>
                <a:rPr kumimoji="1" lang="en-US" altLang="ja-JP" dirty="0" err="1">
                  <a:solidFill>
                    <a:schemeClr val="bg1">
                      <a:lumMod val="65000"/>
                      <a:lumOff val="35000"/>
                    </a:schemeClr>
                  </a:solidFill>
                </a:rPr>
                <a:t>max_seq_len</a:t>
              </a:r>
              <a:r>
                <a:rPr kumimoji="1" lang="en-US" altLang="ja-JP" dirty="0">
                  <a:solidFill>
                    <a:schemeClr val="bg1">
                      <a:lumMod val="65000"/>
                      <a:lumOff val="35000"/>
                    </a:schemeClr>
                  </a:solidFill>
                </a:rPr>
                <a:t>)</a:t>
              </a:r>
              <a:endParaRPr kumimoji="1" lang="ja-JP" altLang="en-US" dirty="0">
                <a:solidFill>
                  <a:schemeClr val="bg1">
                    <a:lumMod val="65000"/>
                    <a:lumOff val="35000"/>
                  </a:schemeClr>
                </a:solidFill>
              </a:endParaRPr>
            </a:p>
          </p:txBody>
        </p:sp>
        <p:sp>
          <p:nvSpPr>
            <p:cNvPr id="16" name="テキスト ボックス 15">
              <a:extLst>
                <a:ext uri="{FF2B5EF4-FFF2-40B4-BE49-F238E27FC236}">
                  <a16:creationId xmlns:a16="http://schemas.microsoft.com/office/drawing/2014/main" id="{47C12AF8-B25F-47CA-9CE5-3DF1B138C3AE}"/>
                </a:ext>
              </a:extLst>
            </p:cNvPr>
            <p:cNvSpPr txBox="1"/>
            <p:nvPr/>
          </p:nvSpPr>
          <p:spPr>
            <a:xfrm>
              <a:off x="3539171" y="4105042"/>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768)</a:t>
              </a:r>
              <a:endParaRPr kumimoji="1" lang="ja-JP" altLang="en-US" dirty="0">
                <a:solidFill>
                  <a:schemeClr val="bg1">
                    <a:lumMod val="65000"/>
                    <a:lumOff val="35000"/>
                  </a:schemeClr>
                </a:solidFill>
              </a:endParaRPr>
            </a:p>
          </p:txBody>
        </p:sp>
        <p:sp>
          <p:nvSpPr>
            <p:cNvPr id="17" name="テキスト ボックス 16">
              <a:extLst>
                <a:ext uri="{FF2B5EF4-FFF2-40B4-BE49-F238E27FC236}">
                  <a16:creationId xmlns:a16="http://schemas.microsoft.com/office/drawing/2014/main" id="{48423BA6-EBE7-467E-AE1A-284FA04B12ED}"/>
                </a:ext>
              </a:extLst>
            </p:cNvPr>
            <p:cNvSpPr txBox="1"/>
            <p:nvPr/>
          </p:nvSpPr>
          <p:spPr>
            <a:xfrm>
              <a:off x="3539170" y="4379855"/>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Vector of [CLS]</a:t>
              </a:r>
              <a:endParaRPr kumimoji="1" lang="ja-JP" altLang="en-US" dirty="0">
                <a:solidFill>
                  <a:schemeClr val="bg1">
                    <a:lumMod val="65000"/>
                    <a:lumOff val="35000"/>
                  </a:schemeClr>
                </a:solidFill>
              </a:endParaRPr>
            </a:p>
          </p:txBody>
        </p:sp>
        <p:sp>
          <p:nvSpPr>
            <p:cNvPr id="18" name="テキスト ボックス 17">
              <a:extLst>
                <a:ext uri="{FF2B5EF4-FFF2-40B4-BE49-F238E27FC236}">
                  <a16:creationId xmlns:a16="http://schemas.microsoft.com/office/drawing/2014/main" id="{6BEB251D-B4C9-4CAE-9C66-0BC7C519311B}"/>
                </a:ext>
              </a:extLst>
            </p:cNvPr>
            <p:cNvSpPr txBox="1"/>
            <p:nvPr/>
          </p:nvSpPr>
          <p:spPr>
            <a:xfrm>
              <a:off x="5654659" y="4118547"/>
              <a:ext cx="2965067" cy="369332"/>
            </a:xfrm>
            <a:prstGeom prst="rect">
              <a:avLst/>
            </a:prstGeom>
            <a:noFill/>
          </p:spPr>
          <p:txBody>
            <a:bodyPr wrap="square" rtlCol="0">
              <a:spAutoFit/>
            </a:bodyPr>
            <a:lstStyle/>
            <a:p>
              <a:pPr algn="ctr"/>
              <a:r>
                <a:rPr kumimoji="1" lang="en-US" altLang="ja-JP" dirty="0">
                  <a:solidFill>
                    <a:schemeClr val="bg1">
                      <a:lumMod val="65000"/>
                      <a:lumOff val="35000"/>
                    </a:schemeClr>
                  </a:solidFill>
                </a:rPr>
                <a:t>(batch x 2)</a:t>
              </a:r>
              <a:endParaRPr kumimoji="1" lang="ja-JP" altLang="en-US" dirty="0">
                <a:solidFill>
                  <a:schemeClr val="bg1">
                    <a:lumMod val="65000"/>
                    <a:lumOff val="35000"/>
                  </a:schemeClr>
                </a:solidFill>
              </a:endParaRPr>
            </a:p>
          </p:txBody>
        </p:sp>
      </p:grpSp>
    </p:spTree>
    <p:extLst>
      <p:ext uri="{BB962C8B-B14F-4D97-AF65-F5344CB8AC3E}">
        <p14:creationId xmlns:p14="http://schemas.microsoft.com/office/powerpoint/2010/main" val="216814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DE345860-1E2D-401E-A70B-41BA5DEF434E}"/>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270" y="2634681"/>
            <a:ext cx="1750565" cy="1588638"/>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コミック工学</a:t>
            </a:r>
          </a:p>
        </p:txBody>
      </p:sp>
      <p:sp>
        <p:nvSpPr>
          <p:cNvPr id="6" name="テキスト ボックス 5">
            <a:extLst>
              <a:ext uri="{FF2B5EF4-FFF2-40B4-BE49-F238E27FC236}">
                <a16:creationId xmlns:a16="http://schemas.microsoft.com/office/drawing/2014/main" id="{BDC172C1-E813-461F-AFA0-1E66EC0356E7}"/>
              </a:ext>
            </a:extLst>
          </p:cNvPr>
          <p:cNvSpPr txBox="1"/>
          <p:nvPr/>
        </p:nvSpPr>
        <p:spPr>
          <a:xfrm>
            <a:off x="5004232" y="2634683"/>
            <a:ext cx="3955002" cy="738664"/>
          </a:xfrm>
          <a:prstGeom prst="rect">
            <a:avLst/>
          </a:prstGeom>
          <a:noFill/>
        </p:spPr>
        <p:txBody>
          <a:bodyPr wrap="square" rtlCol="0">
            <a:spAutoFit/>
          </a:bodyPr>
          <a:lstStyle/>
          <a:p>
            <a:r>
              <a:rPr kumimoji="1" lang="en-US" altLang="ja-JP" sz="2100" dirty="0"/>
              <a:t>[</a:t>
            </a:r>
            <a:r>
              <a:rPr lang="ja-JP" altLang="en-US" sz="2100" b="1" dirty="0">
                <a:solidFill>
                  <a:srgbClr val="F4B54B"/>
                </a:solidFill>
              </a:rPr>
              <a:t>自然言語</a:t>
            </a:r>
            <a:r>
              <a:rPr kumimoji="1" lang="en-US" altLang="ja-JP" sz="2100" dirty="0"/>
              <a:t>]</a:t>
            </a:r>
          </a:p>
          <a:p>
            <a:r>
              <a:rPr kumimoji="1" lang="ja-JP" altLang="en-US" sz="2100" dirty="0"/>
              <a:t>セリフ・オノマトペ</a:t>
            </a:r>
            <a:endParaRPr kumimoji="1" lang="en-US" altLang="ja-JP" sz="2100" dirty="0"/>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5004232" y="3527998"/>
            <a:ext cx="3955002" cy="738664"/>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キャラクタ・背景</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Tree>
    <p:extLst>
      <p:ext uri="{BB962C8B-B14F-4D97-AF65-F5344CB8AC3E}">
        <p14:creationId xmlns:p14="http://schemas.microsoft.com/office/powerpoint/2010/main" val="383415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pPr marL="0" indent="0">
              <a:buNone/>
            </a:pPr>
            <a:r>
              <a:rPr lang="en-US" altLang="ja-JP" sz="3000" dirty="0">
                <a:solidFill>
                  <a:schemeClr val="tx1">
                    <a:lumMod val="95000"/>
                  </a:schemeClr>
                </a:solidFill>
              </a:rPr>
              <a:t>[</a:t>
            </a:r>
            <a:r>
              <a:rPr lang="ja-JP" altLang="en-US" sz="3000" dirty="0">
                <a:solidFill>
                  <a:schemeClr val="tx1">
                    <a:lumMod val="95000"/>
                  </a:schemeClr>
                </a:solidFill>
              </a:rPr>
              <a:t>実験目的</a:t>
            </a:r>
            <a:r>
              <a:rPr lang="en-US" altLang="ja-JP" sz="3000" dirty="0">
                <a:solidFill>
                  <a:schemeClr val="tx1">
                    <a:lumMod val="95000"/>
                  </a:schemeClr>
                </a:solidFill>
              </a:rPr>
              <a:t>]</a:t>
            </a:r>
          </a:p>
          <a:p>
            <a:pPr marL="0" indent="0">
              <a:buNone/>
            </a:pPr>
            <a:r>
              <a:rPr lang="ja-JP" altLang="en-US" sz="3000" dirty="0">
                <a:solidFill>
                  <a:schemeClr val="tx1">
                    <a:lumMod val="95000"/>
                  </a:schemeClr>
                </a:solidFill>
              </a:rPr>
              <a:t>コミックの内容理解</a:t>
            </a:r>
            <a:endParaRPr lang="en-US" altLang="ja-JP" sz="3000" dirty="0">
              <a:solidFill>
                <a:schemeClr val="tx1">
                  <a:lumMod val="95000"/>
                </a:schemeClr>
              </a:solidFill>
            </a:endParaRPr>
          </a:p>
          <a:p>
            <a:pPr marL="0" indent="0">
              <a:buNone/>
            </a:pPr>
            <a:endParaRPr lang="en-US" altLang="ja-JP" sz="3000" dirty="0">
              <a:solidFill>
                <a:schemeClr val="tx1">
                  <a:lumMod val="95000"/>
                </a:schemeClr>
              </a:solidFill>
            </a:endParaRPr>
          </a:p>
          <a:p>
            <a:pPr marL="0" indent="0">
              <a:buNone/>
            </a:pPr>
            <a:r>
              <a:rPr lang="en-US" altLang="ja-JP" sz="3000" dirty="0">
                <a:solidFill>
                  <a:schemeClr val="tx1">
                    <a:lumMod val="95000"/>
                  </a:schemeClr>
                </a:solidFill>
              </a:rPr>
              <a:t>[</a:t>
            </a:r>
            <a:r>
              <a:rPr lang="ja-JP" altLang="en-US" sz="3000" dirty="0">
                <a:solidFill>
                  <a:schemeClr val="tx1">
                    <a:lumMod val="95000"/>
                  </a:schemeClr>
                </a:solidFill>
              </a:rPr>
              <a:t>タスク</a:t>
            </a:r>
            <a:r>
              <a:rPr lang="en-US" altLang="ja-JP" sz="3000" dirty="0">
                <a:solidFill>
                  <a:schemeClr val="tx1">
                    <a:lumMod val="95000"/>
                  </a:schemeClr>
                </a:solidFill>
              </a:rPr>
              <a:t>]</a:t>
            </a:r>
          </a:p>
          <a:p>
            <a:pPr marL="0" indent="0">
              <a:buNone/>
            </a:pPr>
            <a:r>
              <a:rPr lang="en-US" altLang="ja-JP" sz="3000" dirty="0">
                <a:solidFill>
                  <a:schemeClr val="tx1">
                    <a:lumMod val="95000"/>
                  </a:schemeClr>
                </a:solidFill>
              </a:rPr>
              <a:t>4 </a:t>
            </a:r>
            <a:r>
              <a:rPr lang="ja-JP" altLang="en-US" sz="3000" dirty="0">
                <a:solidFill>
                  <a:schemeClr val="tx1">
                    <a:lumMod val="95000"/>
                  </a:schemeClr>
                </a:solidFill>
              </a:rPr>
              <a:t>コマ漫画のセリフの</a:t>
            </a:r>
            <a:r>
              <a:rPr lang="ja-JP" altLang="en-US" sz="3000" b="1" dirty="0">
                <a:solidFill>
                  <a:srgbClr val="F4B54B"/>
                </a:solidFill>
              </a:rPr>
              <a:t>感情推定</a:t>
            </a:r>
            <a:endParaRPr lang="en-US" altLang="ja-JP" sz="3000" b="1" dirty="0">
              <a:solidFill>
                <a:srgbClr val="F4B54B"/>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Tree>
    <p:extLst>
      <p:ext uri="{BB962C8B-B14F-4D97-AF65-F5344CB8AC3E}">
        <p14:creationId xmlns:p14="http://schemas.microsoft.com/office/powerpoint/2010/main" val="25786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b="1" dirty="0">
                <a:solidFill>
                  <a:srgbClr val="F4B54B"/>
                </a:solidFill>
              </a:rPr>
              <a:t>データセット</a:t>
            </a:r>
            <a:endParaRPr lang="en-US" altLang="ja-JP" sz="2400" b="1"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実験手順・設定</a:t>
            </a:r>
            <a:endParaRPr lang="en-US" altLang="ja-JP" sz="2400" dirty="0"/>
          </a:p>
          <a:p>
            <a:r>
              <a:rPr lang="ja-JP" altLang="en-US" sz="2400" dirty="0">
                <a:solidFill>
                  <a:schemeClr val="tx1">
                    <a:lumMod val="95000"/>
                  </a:schemeClr>
                </a:solidFill>
              </a:rPr>
              <a:t>結果・考察</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8B66599-D427-43BE-8668-F4FA40671B2C}"/>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a:p>
        </p:txBody>
      </p:sp>
    </p:spTree>
    <p:extLst>
      <p:ext uri="{BB962C8B-B14F-4D97-AF65-F5344CB8AC3E}">
        <p14:creationId xmlns:p14="http://schemas.microsoft.com/office/powerpoint/2010/main" val="392041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11966</TotalTime>
  <Words>4527</Words>
  <Application>Microsoft Office PowerPoint</Application>
  <PresentationFormat>画面に合わせる (4:3)</PresentationFormat>
  <Paragraphs>1018</Paragraphs>
  <Slides>67</Slides>
  <Notes>50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67</vt:i4>
      </vt:variant>
    </vt:vector>
  </HeadingPairs>
  <TitlesOfParts>
    <vt:vector size="77" baseType="lpstr">
      <vt:lpstr>BIZ UDP明朝 Medium</vt:lpstr>
      <vt:lpstr>ＭＳ ゴシック</vt:lpstr>
      <vt:lpstr>游ゴシック</vt:lpstr>
      <vt:lpstr>Arial</vt:lpstr>
      <vt:lpstr>Cambria Math</vt:lpstr>
      <vt:lpstr>Century Gothic</vt:lpstr>
      <vt:lpstr>Consolas</vt:lpstr>
      <vt:lpstr>Symbol</vt:lpstr>
      <vt:lpstr>Wingdings</vt:lpstr>
      <vt:lpstr>メッシュ</vt:lpstr>
      <vt:lpstr>自然言語処理と 深層学習に基づいた 4 コマ漫画のセリフの感情推定</vt:lpstr>
      <vt:lpstr>発表の流れ</vt:lpstr>
      <vt:lpstr>発表の流れ</vt:lpstr>
      <vt:lpstr>はじめに</vt:lpstr>
      <vt:lpstr>はじめに</vt:lpstr>
      <vt:lpstr>はじめに</vt:lpstr>
      <vt:lpstr>はじめに</vt:lpstr>
      <vt:lpstr>はじめに</vt:lpstr>
      <vt:lpstr>発表の流れ</vt:lpstr>
      <vt:lpstr>Manga109</vt:lpstr>
      <vt:lpstr>4 コマストーリーデータセット</vt:lpstr>
      <vt:lpstr>・感情ラベル (全 7 種類)</vt:lpstr>
      <vt:lpstr>発表の流れ</vt:lpstr>
      <vt:lpstr>単語の分散表現</vt:lpstr>
      <vt:lpstr>Word2Vec</vt:lpstr>
      <vt:lpstr>Doc2Vec</vt:lpstr>
      <vt:lpstr>Doc2Vec</vt:lpstr>
      <vt:lpstr>Long short-term memory (LSTM)</vt:lpstr>
      <vt:lpstr>発表の流れ</vt:lpstr>
      <vt:lpstr>実験手順</vt:lpstr>
      <vt:lpstr>実験</vt:lpstr>
      <vt:lpstr>実験</vt:lpstr>
      <vt:lpstr>実験</vt:lpstr>
      <vt:lpstr>実験</vt:lpstr>
      <vt:lpstr>実験 2 </vt:lpstr>
      <vt:lpstr>実験 2</vt:lpstr>
      <vt:lpstr>実験 2</vt:lpstr>
      <vt:lpstr>実験 2</vt:lpstr>
      <vt:lpstr>実験 2</vt:lpstr>
      <vt:lpstr>Data Augmentation</vt:lpstr>
      <vt:lpstr>実験設定 (実験 1 ・ 2 共通)</vt:lpstr>
      <vt:lpstr>実験 2 の学習時おける入力列の制限</vt:lpstr>
      <vt:lpstr>データ数</vt:lpstr>
      <vt:lpstr>パラメータ</vt:lpstr>
      <vt:lpstr>パラメータ</vt:lpstr>
      <vt:lpstr>発表の流れ</vt:lpstr>
      <vt:lpstr>実験 1</vt:lpstr>
      <vt:lpstr>実験 2</vt:lpstr>
      <vt:lpstr>実験 2</vt:lpstr>
      <vt:lpstr>発表の流れ</vt:lpstr>
      <vt:lpstr>まとめ</vt:lpstr>
      <vt:lpstr>今後の課題</vt:lpstr>
      <vt:lpstr>PowerPoint プレゼンテーション</vt:lpstr>
      <vt:lpstr>PowerPoint プレゼンテーション</vt:lpstr>
      <vt:lpstr>Doc2Vec 学習パラメータ</vt:lpstr>
      <vt:lpstr>CosineAnnealingLR</vt:lpstr>
      <vt:lpstr>実験　データ処理順まとめ</vt:lpstr>
      <vt:lpstr>実験　学習時間</vt:lpstr>
      <vt:lpstr>評価指標</vt:lpstr>
      <vt:lpstr>コサイン類似度 とは</vt:lpstr>
      <vt:lpstr>Optuna とは</vt:lpstr>
      <vt:lpstr>実験 1　学習推移</vt:lpstr>
      <vt:lpstr>実験 2　学習推移</vt:lpstr>
      <vt:lpstr>実験 1 ・ 2 拡張前の結果</vt:lpstr>
      <vt:lpstr>実験 1 混合行列</vt:lpstr>
      <vt:lpstr>実験 2 混合行列 時系列長 N = 6 の場合</vt:lpstr>
      <vt:lpstr>実験 2 喜楽と判別されてしまった例</vt:lpstr>
      <vt:lpstr>実験 2 喜楽と判別できなかった例</vt:lpstr>
      <vt:lpstr>t-SNE による解析</vt:lpstr>
      <vt:lpstr>t-SNE による解析</vt:lpstr>
      <vt:lpstr>Data Augmentation の妥当性</vt:lpstr>
      <vt:lpstr>Data Augmentation の妥当性</vt:lpstr>
      <vt:lpstr>Data Augmentation の妥当性</vt:lpstr>
      <vt:lpstr>実験 1 SVm, RF グリッドサーチ結果 例</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 Y</cp:lastModifiedBy>
  <cp:revision>299</cp:revision>
  <dcterms:created xsi:type="dcterms:W3CDTF">2020-01-13T19:40:26Z</dcterms:created>
  <dcterms:modified xsi:type="dcterms:W3CDTF">2020-04-29T05:10:34Z</dcterms:modified>
</cp:coreProperties>
</file>